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40"/>
  </p:notesMasterIdLst>
  <p:handoutMasterIdLst>
    <p:handoutMasterId r:id="rId41"/>
  </p:handoutMasterIdLst>
  <p:sldIdLst>
    <p:sldId id="562" r:id="rId6"/>
    <p:sldId id="564" r:id="rId7"/>
    <p:sldId id="565" r:id="rId8"/>
    <p:sldId id="566" r:id="rId9"/>
    <p:sldId id="567" r:id="rId10"/>
    <p:sldId id="568" r:id="rId11"/>
    <p:sldId id="569" r:id="rId12"/>
    <p:sldId id="563" r:id="rId13"/>
    <p:sldId id="489" r:id="rId14"/>
    <p:sldId id="490" r:id="rId15"/>
    <p:sldId id="552" r:id="rId16"/>
    <p:sldId id="551" r:id="rId17"/>
    <p:sldId id="492" r:id="rId18"/>
    <p:sldId id="553" r:id="rId19"/>
    <p:sldId id="554" r:id="rId20"/>
    <p:sldId id="555" r:id="rId21"/>
    <p:sldId id="536" r:id="rId22"/>
    <p:sldId id="557" r:id="rId23"/>
    <p:sldId id="558" r:id="rId24"/>
    <p:sldId id="517" r:id="rId25"/>
    <p:sldId id="559" r:id="rId26"/>
    <p:sldId id="507" r:id="rId27"/>
    <p:sldId id="526" r:id="rId28"/>
    <p:sldId id="538" r:id="rId29"/>
    <p:sldId id="539" r:id="rId30"/>
    <p:sldId id="540" r:id="rId31"/>
    <p:sldId id="542" r:id="rId32"/>
    <p:sldId id="543" r:id="rId33"/>
    <p:sldId id="550" r:id="rId34"/>
    <p:sldId id="541" r:id="rId35"/>
    <p:sldId id="531" r:id="rId36"/>
    <p:sldId id="561" r:id="rId37"/>
    <p:sldId id="560" r:id="rId38"/>
    <p:sldId id="401" r:id="rId39"/>
  </p:sldIdLst>
  <p:sldSz cx="10691813" cy="7559675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EFCBC48-E925-46E9-A464-80DB30CE5725}">
          <p14:sldIdLst>
            <p14:sldId id="562"/>
            <p14:sldId id="564"/>
            <p14:sldId id="565"/>
            <p14:sldId id="566"/>
            <p14:sldId id="567"/>
            <p14:sldId id="568"/>
            <p14:sldId id="569"/>
            <p14:sldId id="563"/>
            <p14:sldId id="489"/>
            <p14:sldId id="490"/>
            <p14:sldId id="552"/>
            <p14:sldId id="551"/>
            <p14:sldId id="492"/>
            <p14:sldId id="553"/>
            <p14:sldId id="554"/>
            <p14:sldId id="555"/>
            <p14:sldId id="536"/>
            <p14:sldId id="557"/>
            <p14:sldId id="558"/>
            <p14:sldId id="517"/>
            <p14:sldId id="559"/>
            <p14:sldId id="507"/>
            <p14:sldId id="526"/>
            <p14:sldId id="538"/>
            <p14:sldId id="539"/>
            <p14:sldId id="540"/>
            <p14:sldId id="542"/>
            <p14:sldId id="543"/>
            <p14:sldId id="550"/>
            <p14:sldId id="541"/>
            <p14:sldId id="531"/>
            <p14:sldId id="561"/>
            <p14:sldId id="560"/>
            <p14:sldId id="401"/>
          </p14:sldIdLst>
        </p14:section>
        <p14:section name="Fin" id="{6D087D2E-8935-4906-B17E-40FF8DF394B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AGE Alexandre" initials="LA" lastIdx="1" clrIdx="0">
    <p:extLst>
      <p:ext uri="{19B8F6BF-5375-455C-9EA6-DF929625EA0E}">
        <p15:presenceInfo xmlns:p15="http://schemas.microsoft.com/office/powerpoint/2012/main" userId="S-1-5-21-1020432165-3558585416-3055547506-1497" providerId="AD"/>
      </p:ext>
    </p:extLst>
  </p:cmAuthor>
  <p:cmAuthor id="2" name="Marie-Charlotte Litou" initials="ML" lastIdx="80" clrIdx="1">
    <p:extLst>
      <p:ext uri="{19B8F6BF-5375-455C-9EA6-DF929625EA0E}">
        <p15:presenceInfo xmlns:p15="http://schemas.microsoft.com/office/powerpoint/2012/main" userId="Marie-Charlotte Litou" providerId="None"/>
      </p:ext>
    </p:extLst>
  </p:cmAuthor>
  <p:cmAuthor id="3" name="Lesage" initials="L" lastIdx="27" clrIdx="2">
    <p:extLst>
      <p:ext uri="{19B8F6BF-5375-455C-9EA6-DF929625EA0E}">
        <p15:presenceInfo xmlns:p15="http://schemas.microsoft.com/office/powerpoint/2012/main" userId="Lesage" providerId="None"/>
      </p:ext>
    </p:extLst>
  </p:cmAuthor>
  <p:cmAuthor id="4" name="Marie" initials="M" lastIdx="10" clrIdx="3">
    <p:extLst>
      <p:ext uri="{19B8F6BF-5375-455C-9EA6-DF929625EA0E}">
        <p15:presenceInfo xmlns:p15="http://schemas.microsoft.com/office/powerpoint/2012/main" userId="Marie" providerId="None"/>
      </p:ext>
    </p:extLst>
  </p:cmAuthor>
  <p:cmAuthor id="5" name="DUTURC Sarah" initials="DS" lastIdx="7" clrIdx="4">
    <p:extLst>
      <p:ext uri="{19B8F6BF-5375-455C-9EA6-DF929625EA0E}">
        <p15:presenceInfo xmlns:p15="http://schemas.microsoft.com/office/powerpoint/2012/main" userId="S-1-5-21-1020432165-3558585416-3055547506-1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8C"/>
    <a:srgbClr val="2944A1"/>
    <a:srgbClr val="89DFB6"/>
    <a:srgbClr val="BEC5E8"/>
    <a:srgbClr val="DCE1F1"/>
    <a:srgbClr val="76C7A5"/>
    <a:srgbClr val="929ED9"/>
    <a:srgbClr val="5A6EC1"/>
    <a:srgbClr val="002060"/>
    <a:srgbClr val="D26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70679" autoAdjust="0"/>
  </p:normalViewPr>
  <p:slideViewPr>
    <p:cSldViewPr snapToGrid="0" snapToObjects="1">
      <p:cViewPr varScale="1">
        <p:scale>
          <a:sx n="64" d="100"/>
          <a:sy n="64" d="100"/>
        </p:scale>
        <p:origin x="2324" y="32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18993-B3BA-482E-8A27-48ED440855D7}" type="doc">
      <dgm:prSet loTypeId="urn:microsoft.com/office/officeart/2005/8/layout/radial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601E5FA-CD65-4B95-B8D1-62CCAD5ED647}">
      <dgm:prSet phldrT="[Texte]" custT="1"/>
      <dgm:spPr>
        <a:solidFill>
          <a:srgbClr val="00BC8B"/>
        </a:solidFill>
        <a:ln>
          <a:solidFill>
            <a:srgbClr val="00CC99"/>
          </a:solidFill>
        </a:ln>
      </dgm:spPr>
      <dgm:t>
        <a:bodyPr/>
        <a:lstStyle/>
        <a:p>
          <a:r>
            <a:rPr lang="fr-FR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Président</a:t>
          </a:r>
        </a:p>
        <a:p>
          <a:r>
            <a:rPr lang="fr-FR" sz="14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Nommé par le Président de la République</a:t>
          </a:r>
        </a:p>
      </dgm:t>
    </dgm:pt>
    <dgm:pt modelId="{E62B870A-5C16-4F72-B274-25F5DB0F20F0}" type="parTrans" cxnId="{995586CF-C0CF-4B49-A3F1-57F373947A03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467DB8-19EB-48E1-B929-3341ABFE3523}" type="sibTrans" cxnId="{995586CF-C0CF-4B49-A3F1-57F373947A03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88D839-86D7-44B1-A834-C4858B56A4E9}">
      <dgm:prSet phldrT="[Texte]"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r>
            <a:rPr lang="fr-FR" sz="14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8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2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conseillers d'État</a:t>
          </a:r>
        </a:p>
      </dgm:t>
    </dgm:pt>
    <dgm:pt modelId="{D96CFC1A-1B79-4772-9C01-9E5FB953C110}" type="parTrans" cxnId="{948333C0-2EBE-4325-8082-0F0EBB345F4C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068922-DD2D-4D8E-BFD4-8121310A3AF8}" type="sibTrans" cxnId="{948333C0-2EBE-4325-8082-0F0EBB345F4C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AB745A-22E6-4D14-9582-92E0DC49D01E}">
      <dgm:prSet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r>
            <a:rPr lang="fr-FR" sz="14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magistrats de la Cour de cassation</a:t>
          </a:r>
        </a:p>
      </dgm:t>
    </dgm:pt>
    <dgm:pt modelId="{D3D16DEC-11D0-4703-B407-16FEC9C74883}" type="parTrans" cxnId="{D73C84E2-1623-4A3D-8E67-8B06E165F6D0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CA6EA2-235C-42F2-A559-17053B373BEA}" type="sibTrans" cxnId="{D73C84E2-1623-4A3D-8E67-8B06E165F6D0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91D2AC-9122-4408-B8D3-3AC24990E221}">
      <dgm:prSet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personnalités qualifiées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i="1" kern="1200" dirty="0">
              <a:solidFill>
                <a:srgbClr val="00CC99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</a:rPr>
            <a:t>Nommées par le président du Sénat</a:t>
          </a:r>
        </a:p>
      </dgm:t>
    </dgm:pt>
    <dgm:pt modelId="{E1023241-58A0-4079-A446-DB9070A7FEE2}" type="parTrans" cxnId="{6269FB55-24D7-42D4-B8D1-4C8E6C544ABD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52FB4A-602F-4B3E-BF84-226CF879EDE6}" type="sibTrans" cxnId="{6269FB55-24D7-42D4-B8D1-4C8E6C544ABD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CCECFE-3B65-4529-BDB9-5ADBBBEE0244}">
      <dgm:prSet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r>
            <a:rPr lang="fr-FR" sz="14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8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2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personnalités qualifiées</a:t>
          </a:r>
        </a:p>
        <a:p>
          <a:r>
            <a:rPr lang="fr-FR" sz="1050" i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Nommées par le Gouvernement</a:t>
          </a:r>
        </a:p>
      </dgm:t>
    </dgm:pt>
    <dgm:pt modelId="{13B9FC4C-4584-4DEB-8C16-6CDFFA7570E6}" type="parTrans" cxnId="{9C30DBF3-A0AF-4C7C-8F1F-3983967741C7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B88C31-ADBA-4D9C-91E1-75AA3E20B8D3}" type="sibTrans" cxnId="{9C30DBF3-A0AF-4C7C-8F1F-3983967741C7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2C3826-FFFD-4618-B289-100B281F2007}">
      <dgm:prSet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personnalités qualifiées 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i="1" kern="1200" dirty="0">
              <a:solidFill>
                <a:srgbClr val="00CC99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</a:rPr>
            <a:t>Nommées par le président de l'Assemblée nationale</a:t>
          </a:r>
        </a:p>
      </dgm:t>
    </dgm:pt>
    <dgm:pt modelId="{3CC4DC6D-AF00-40EE-8959-CC456E4CBF2D}" type="parTrans" cxnId="{10AADF42-A316-4F18-8E97-2BB7D0C5F29C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6EFBAA-9905-4760-88F2-34D17E439907}" type="sibTrans" cxnId="{10AADF42-A316-4F18-8E97-2BB7D0C5F29C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9E0964-0EDA-4D7D-959A-7910F14441CD}">
      <dgm:prSet custT="1"/>
      <dgm:spPr>
        <a:solidFill>
          <a:schemeClr val="bg1"/>
        </a:solidFill>
        <a:ln>
          <a:solidFill>
            <a:srgbClr val="00CC99"/>
          </a:solidFill>
        </a:ln>
      </dgm:spPr>
      <dgm:t>
        <a:bodyPr/>
        <a:lstStyle/>
        <a:p>
          <a:r>
            <a:rPr lang="fr-FR" sz="14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conseillers-maîtres à la Cour des comptes</a:t>
          </a:r>
        </a:p>
      </dgm:t>
    </dgm:pt>
    <dgm:pt modelId="{C9459FBE-EF22-46C7-87E8-5F2A5521FB92}" type="parTrans" cxnId="{30578AF4-4A7E-46F3-B530-FA291FBA7B41}">
      <dgm:prSet/>
      <dgm:spPr/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1F1EBF-E1F0-48B6-8A71-D04CCFAE7E2D}" type="sibTrans" cxnId="{30578AF4-4A7E-46F3-B530-FA291FBA7B41}">
      <dgm:prSet/>
      <dgm:spPr>
        <a:solidFill>
          <a:srgbClr val="00CC99"/>
        </a:solidFill>
        <a:ln>
          <a:solidFill>
            <a:srgbClr val="00CC99"/>
          </a:solidFill>
        </a:ln>
      </dgm:spPr>
      <dgm:t>
        <a:bodyPr/>
        <a:lstStyle/>
        <a:p>
          <a:endParaRPr lang="fr-FR" sz="1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5BF1C8-A785-41B9-B513-35E832146116}" type="pres">
      <dgm:prSet presAssocID="{60218993-B3BA-482E-8A27-48ED440855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45F1DB-B12C-4C93-9276-CBF049A6E1CD}" type="pres">
      <dgm:prSet presAssocID="{8601E5FA-CD65-4B95-B8D1-62CCAD5ED647}" presName="centerShape" presStyleLbl="node0" presStyleIdx="0" presStyleCnt="1"/>
      <dgm:spPr/>
    </dgm:pt>
    <dgm:pt modelId="{F6F2F570-104B-410A-833F-8A1266174905}" type="pres">
      <dgm:prSet presAssocID="{4688D839-86D7-44B1-A834-C4858B56A4E9}" presName="node" presStyleLbl="node1" presStyleIdx="0" presStyleCnt="6" custScaleX="115059" custScaleY="114345">
        <dgm:presLayoutVars>
          <dgm:bulletEnabled val="1"/>
        </dgm:presLayoutVars>
      </dgm:prSet>
      <dgm:spPr/>
    </dgm:pt>
    <dgm:pt modelId="{D18B20B7-2C20-421B-B1CC-61766DC58641}" type="pres">
      <dgm:prSet presAssocID="{4688D839-86D7-44B1-A834-C4858B56A4E9}" presName="dummy" presStyleCnt="0"/>
      <dgm:spPr/>
    </dgm:pt>
    <dgm:pt modelId="{0A97AFD4-0F30-4552-92EA-E5DDF49F9BBA}" type="pres">
      <dgm:prSet presAssocID="{67068922-DD2D-4D8E-BFD4-8121310A3AF8}" presName="sibTrans" presStyleLbl="sibTrans2D1" presStyleIdx="0" presStyleCnt="6"/>
      <dgm:spPr/>
    </dgm:pt>
    <dgm:pt modelId="{5D2F0B1F-1C5E-4A2E-A9A4-0509D7799BD7}" type="pres">
      <dgm:prSet presAssocID="{FFAB745A-22E6-4D14-9582-92E0DC49D01E}" presName="node" presStyleLbl="node1" presStyleIdx="1" presStyleCnt="6" custScaleX="115951" custScaleY="116099">
        <dgm:presLayoutVars>
          <dgm:bulletEnabled val="1"/>
        </dgm:presLayoutVars>
      </dgm:prSet>
      <dgm:spPr/>
    </dgm:pt>
    <dgm:pt modelId="{CA9AB9B9-F581-4376-8291-441665DECFE2}" type="pres">
      <dgm:prSet presAssocID="{FFAB745A-22E6-4D14-9582-92E0DC49D01E}" presName="dummy" presStyleCnt="0"/>
      <dgm:spPr/>
    </dgm:pt>
    <dgm:pt modelId="{F2201312-2B06-451A-9940-E595F0100ACF}" type="pres">
      <dgm:prSet presAssocID="{D0CA6EA2-235C-42F2-A559-17053B373BEA}" presName="sibTrans" presStyleLbl="sibTrans2D1" presStyleIdx="1" presStyleCnt="6"/>
      <dgm:spPr/>
    </dgm:pt>
    <dgm:pt modelId="{89C412D4-9356-4152-BCC6-9CC02ACE83D3}" type="pres">
      <dgm:prSet presAssocID="{2E91D2AC-9122-4408-B8D3-3AC24990E221}" presName="node" presStyleLbl="node1" presStyleIdx="2" presStyleCnt="6" custScaleX="117224" custScaleY="117223">
        <dgm:presLayoutVars>
          <dgm:bulletEnabled val="1"/>
        </dgm:presLayoutVars>
      </dgm:prSet>
      <dgm:spPr/>
    </dgm:pt>
    <dgm:pt modelId="{625E9FFB-DB8E-4FC5-B7FF-FD09FEAEEEB2}" type="pres">
      <dgm:prSet presAssocID="{2E91D2AC-9122-4408-B8D3-3AC24990E221}" presName="dummy" presStyleCnt="0"/>
      <dgm:spPr/>
    </dgm:pt>
    <dgm:pt modelId="{D3EC291C-423E-418C-9267-075FED6CDC3D}" type="pres">
      <dgm:prSet presAssocID="{F552FB4A-602F-4B3E-BF84-226CF879EDE6}" presName="sibTrans" presStyleLbl="sibTrans2D1" presStyleIdx="2" presStyleCnt="6"/>
      <dgm:spPr/>
    </dgm:pt>
    <dgm:pt modelId="{815DEF53-202C-4A74-988D-716F5AB53A2D}" type="pres">
      <dgm:prSet presAssocID="{05CCECFE-3B65-4529-BDB9-5ADBBBEE0244}" presName="node" presStyleLbl="node1" presStyleIdx="3" presStyleCnt="6" custScaleX="117817" custScaleY="117817">
        <dgm:presLayoutVars>
          <dgm:bulletEnabled val="1"/>
        </dgm:presLayoutVars>
      </dgm:prSet>
      <dgm:spPr/>
    </dgm:pt>
    <dgm:pt modelId="{91C86A06-94AE-47E8-AAEE-95278E0A3344}" type="pres">
      <dgm:prSet presAssocID="{05CCECFE-3B65-4529-BDB9-5ADBBBEE0244}" presName="dummy" presStyleCnt="0"/>
      <dgm:spPr/>
    </dgm:pt>
    <dgm:pt modelId="{56E840C5-1333-4E4D-A65C-EB0B78A45CE1}" type="pres">
      <dgm:prSet presAssocID="{1BB88C31-ADBA-4D9C-91E1-75AA3E20B8D3}" presName="sibTrans" presStyleLbl="sibTrans2D1" presStyleIdx="3" presStyleCnt="6"/>
      <dgm:spPr/>
    </dgm:pt>
    <dgm:pt modelId="{15330C05-D463-47B1-9EDA-D284825623C6}" type="pres">
      <dgm:prSet presAssocID="{1D2C3826-FFFD-4618-B289-100B281F2007}" presName="node" presStyleLbl="node1" presStyleIdx="4" presStyleCnt="6" custScaleX="117789" custScaleY="117789">
        <dgm:presLayoutVars>
          <dgm:bulletEnabled val="1"/>
        </dgm:presLayoutVars>
      </dgm:prSet>
      <dgm:spPr/>
    </dgm:pt>
    <dgm:pt modelId="{8577CFE2-7694-479E-A5FE-BA83E98E38EA}" type="pres">
      <dgm:prSet presAssocID="{1D2C3826-FFFD-4618-B289-100B281F2007}" presName="dummy" presStyleCnt="0"/>
      <dgm:spPr/>
    </dgm:pt>
    <dgm:pt modelId="{9CD71EF0-7C52-4E09-82F5-2BAD09C5616C}" type="pres">
      <dgm:prSet presAssocID="{366EFBAA-9905-4760-88F2-34D17E439907}" presName="sibTrans" presStyleLbl="sibTrans2D1" presStyleIdx="4" presStyleCnt="6"/>
      <dgm:spPr/>
    </dgm:pt>
    <dgm:pt modelId="{C68C69B5-B494-434B-B46E-78CC8F1E7C67}" type="pres">
      <dgm:prSet presAssocID="{F59E0964-0EDA-4D7D-959A-7910F14441CD}" presName="node" presStyleLbl="node1" presStyleIdx="5" presStyleCnt="6" custScaleX="116981" custScaleY="116981">
        <dgm:presLayoutVars>
          <dgm:bulletEnabled val="1"/>
        </dgm:presLayoutVars>
      </dgm:prSet>
      <dgm:spPr/>
    </dgm:pt>
    <dgm:pt modelId="{2EFCA16F-1A60-4CFE-91B6-21B382EF0F98}" type="pres">
      <dgm:prSet presAssocID="{F59E0964-0EDA-4D7D-959A-7910F14441CD}" presName="dummy" presStyleCnt="0"/>
      <dgm:spPr/>
    </dgm:pt>
    <dgm:pt modelId="{FAC66F11-24F3-4831-9B14-1774A18B45A8}" type="pres">
      <dgm:prSet presAssocID="{281F1EBF-E1F0-48B6-8A71-D04CCFAE7E2D}" presName="sibTrans" presStyleLbl="sibTrans2D1" presStyleIdx="5" presStyleCnt="6"/>
      <dgm:spPr/>
    </dgm:pt>
  </dgm:ptLst>
  <dgm:cxnLst>
    <dgm:cxn modelId="{70E25505-3C87-416B-8BAF-3A2502DCD6D8}" type="presOf" srcId="{FFAB745A-22E6-4D14-9582-92E0DC49D01E}" destId="{5D2F0B1F-1C5E-4A2E-A9A4-0509D7799BD7}" srcOrd="0" destOrd="0" presId="urn:microsoft.com/office/officeart/2005/8/layout/radial6"/>
    <dgm:cxn modelId="{CBBC8517-23F9-4898-B8B9-7440B31ED859}" type="presOf" srcId="{2E91D2AC-9122-4408-B8D3-3AC24990E221}" destId="{89C412D4-9356-4152-BCC6-9CC02ACE83D3}" srcOrd="0" destOrd="0" presId="urn:microsoft.com/office/officeart/2005/8/layout/radial6"/>
    <dgm:cxn modelId="{249D3420-97F2-48EA-816B-93059904CA44}" type="presOf" srcId="{67068922-DD2D-4D8E-BFD4-8121310A3AF8}" destId="{0A97AFD4-0F30-4552-92EA-E5DDF49F9BBA}" srcOrd="0" destOrd="0" presId="urn:microsoft.com/office/officeart/2005/8/layout/radial6"/>
    <dgm:cxn modelId="{85786E20-73B9-4F82-AAAD-FA482DA67408}" type="presOf" srcId="{281F1EBF-E1F0-48B6-8A71-D04CCFAE7E2D}" destId="{FAC66F11-24F3-4831-9B14-1774A18B45A8}" srcOrd="0" destOrd="0" presId="urn:microsoft.com/office/officeart/2005/8/layout/radial6"/>
    <dgm:cxn modelId="{93D8D422-7354-4296-8E11-3C64F11880D0}" type="presOf" srcId="{05CCECFE-3B65-4529-BDB9-5ADBBBEE0244}" destId="{815DEF53-202C-4A74-988D-716F5AB53A2D}" srcOrd="0" destOrd="0" presId="urn:microsoft.com/office/officeart/2005/8/layout/radial6"/>
    <dgm:cxn modelId="{A74A7B26-5F8C-4AE4-9B1A-A3E1B1AF2AE4}" type="presOf" srcId="{1D2C3826-FFFD-4618-B289-100B281F2007}" destId="{15330C05-D463-47B1-9EDA-D284825623C6}" srcOrd="0" destOrd="0" presId="urn:microsoft.com/office/officeart/2005/8/layout/radial6"/>
    <dgm:cxn modelId="{10AADF42-A316-4F18-8E97-2BB7D0C5F29C}" srcId="{8601E5FA-CD65-4B95-B8D1-62CCAD5ED647}" destId="{1D2C3826-FFFD-4618-B289-100B281F2007}" srcOrd="4" destOrd="0" parTransId="{3CC4DC6D-AF00-40EE-8959-CC456E4CBF2D}" sibTransId="{366EFBAA-9905-4760-88F2-34D17E439907}"/>
    <dgm:cxn modelId="{40FC3C65-3F8C-409D-931E-71CF60FFD9B2}" type="presOf" srcId="{60218993-B3BA-482E-8A27-48ED440855D7}" destId="{935BF1C8-A785-41B9-B513-35E832146116}" srcOrd="0" destOrd="0" presId="urn:microsoft.com/office/officeart/2005/8/layout/radial6"/>
    <dgm:cxn modelId="{9FD7A369-8EAB-467E-8E75-39DBF5216A4B}" type="presOf" srcId="{1BB88C31-ADBA-4D9C-91E1-75AA3E20B8D3}" destId="{56E840C5-1333-4E4D-A65C-EB0B78A45CE1}" srcOrd="0" destOrd="0" presId="urn:microsoft.com/office/officeart/2005/8/layout/radial6"/>
    <dgm:cxn modelId="{BD50216D-99EC-436F-9172-1528C96FA1FF}" type="presOf" srcId="{D0CA6EA2-235C-42F2-A559-17053B373BEA}" destId="{F2201312-2B06-451A-9940-E595F0100ACF}" srcOrd="0" destOrd="0" presId="urn:microsoft.com/office/officeart/2005/8/layout/radial6"/>
    <dgm:cxn modelId="{E122A24D-D583-4975-B731-DE0C96BE0A5B}" type="presOf" srcId="{F552FB4A-602F-4B3E-BF84-226CF879EDE6}" destId="{D3EC291C-423E-418C-9267-075FED6CDC3D}" srcOrd="0" destOrd="0" presId="urn:microsoft.com/office/officeart/2005/8/layout/radial6"/>
    <dgm:cxn modelId="{6269FB55-24D7-42D4-B8D1-4C8E6C544ABD}" srcId="{8601E5FA-CD65-4B95-B8D1-62CCAD5ED647}" destId="{2E91D2AC-9122-4408-B8D3-3AC24990E221}" srcOrd="2" destOrd="0" parTransId="{E1023241-58A0-4079-A446-DB9070A7FEE2}" sibTransId="{F552FB4A-602F-4B3E-BF84-226CF879EDE6}"/>
    <dgm:cxn modelId="{4237B085-04A8-40DE-8C77-25DC67E7AFF7}" type="presOf" srcId="{366EFBAA-9905-4760-88F2-34D17E439907}" destId="{9CD71EF0-7C52-4E09-82F5-2BAD09C5616C}" srcOrd="0" destOrd="0" presId="urn:microsoft.com/office/officeart/2005/8/layout/radial6"/>
    <dgm:cxn modelId="{BFEEAA97-7887-420F-813E-1B2B9EEE283F}" type="presOf" srcId="{8601E5FA-CD65-4B95-B8D1-62CCAD5ED647}" destId="{BF45F1DB-B12C-4C93-9276-CBF049A6E1CD}" srcOrd="0" destOrd="0" presId="urn:microsoft.com/office/officeart/2005/8/layout/radial6"/>
    <dgm:cxn modelId="{F590BAA6-1A69-4171-A86A-DDAC981AF791}" type="presOf" srcId="{4688D839-86D7-44B1-A834-C4858B56A4E9}" destId="{F6F2F570-104B-410A-833F-8A1266174905}" srcOrd="0" destOrd="0" presId="urn:microsoft.com/office/officeart/2005/8/layout/radial6"/>
    <dgm:cxn modelId="{948333C0-2EBE-4325-8082-0F0EBB345F4C}" srcId="{8601E5FA-CD65-4B95-B8D1-62CCAD5ED647}" destId="{4688D839-86D7-44B1-A834-C4858B56A4E9}" srcOrd="0" destOrd="0" parTransId="{D96CFC1A-1B79-4772-9C01-9E5FB953C110}" sibTransId="{67068922-DD2D-4D8E-BFD4-8121310A3AF8}"/>
    <dgm:cxn modelId="{995586CF-C0CF-4B49-A3F1-57F373947A03}" srcId="{60218993-B3BA-482E-8A27-48ED440855D7}" destId="{8601E5FA-CD65-4B95-B8D1-62CCAD5ED647}" srcOrd="0" destOrd="0" parTransId="{E62B870A-5C16-4F72-B274-25F5DB0F20F0}" sibTransId="{11467DB8-19EB-48E1-B929-3341ABFE3523}"/>
    <dgm:cxn modelId="{D73C84E2-1623-4A3D-8E67-8B06E165F6D0}" srcId="{8601E5FA-CD65-4B95-B8D1-62CCAD5ED647}" destId="{FFAB745A-22E6-4D14-9582-92E0DC49D01E}" srcOrd="1" destOrd="0" parTransId="{D3D16DEC-11D0-4703-B407-16FEC9C74883}" sibTransId="{D0CA6EA2-235C-42F2-A559-17053B373BEA}"/>
    <dgm:cxn modelId="{70E665E5-CBF3-416A-8AF3-2119960CAAEB}" type="presOf" srcId="{F59E0964-0EDA-4D7D-959A-7910F14441CD}" destId="{C68C69B5-B494-434B-B46E-78CC8F1E7C67}" srcOrd="0" destOrd="0" presId="urn:microsoft.com/office/officeart/2005/8/layout/radial6"/>
    <dgm:cxn modelId="{9C30DBF3-A0AF-4C7C-8F1F-3983967741C7}" srcId="{8601E5FA-CD65-4B95-B8D1-62CCAD5ED647}" destId="{05CCECFE-3B65-4529-BDB9-5ADBBBEE0244}" srcOrd="3" destOrd="0" parTransId="{13B9FC4C-4584-4DEB-8C16-6CDFFA7570E6}" sibTransId="{1BB88C31-ADBA-4D9C-91E1-75AA3E20B8D3}"/>
    <dgm:cxn modelId="{30578AF4-4A7E-46F3-B530-FA291FBA7B41}" srcId="{8601E5FA-CD65-4B95-B8D1-62CCAD5ED647}" destId="{F59E0964-0EDA-4D7D-959A-7910F14441CD}" srcOrd="5" destOrd="0" parTransId="{C9459FBE-EF22-46C7-87E8-5F2A5521FB92}" sibTransId="{281F1EBF-E1F0-48B6-8A71-D04CCFAE7E2D}"/>
    <dgm:cxn modelId="{25790517-81F1-4400-9179-36A51EE928D8}" type="presParOf" srcId="{935BF1C8-A785-41B9-B513-35E832146116}" destId="{BF45F1DB-B12C-4C93-9276-CBF049A6E1CD}" srcOrd="0" destOrd="0" presId="urn:microsoft.com/office/officeart/2005/8/layout/radial6"/>
    <dgm:cxn modelId="{BD0EA44F-B151-49BD-B4B5-949A6BF1DD53}" type="presParOf" srcId="{935BF1C8-A785-41B9-B513-35E832146116}" destId="{F6F2F570-104B-410A-833F-8A1266174905}" srcOrd="1" destOrd="0" presId="urn:microsoft.com/office/officeart/2005/8/layout/radial6"/>
    <dgm:cxn modelId="{94BB6A20-979A-4F9F-9D79-7D860A204DD0}" type="presParOf" srcId="{935BF1C8-A785-41B9-B513-35E832146116}" destId="{D18B20B7-2C20-421B-B1CC-61766DC58641}" srcOrd="2" destOrd="0" presId="urn:microsoft.com/office/officeart/2005/8/layout/radial6"/>
    <dgm:cxn modelId="{456F31F9-38B4-4823-B57A-88622FFEE7AC}" type="presParOf" srcId="{935BF1C8-A785-41B9-B513-35E832146116}" destId="{0A97AFD4-0F30-4552-92EA-E5DDF49F9BBA}" srcOrd="3" destOrd="0" presId="urn:microsoft.com/office/officeart/2005/8/layout/radial6"/>
    <dgm:cxn modelId="{C22A7A68-193E-48E2-AC40-911D610BC6B3}" type="presParOf" srcId="{935BF1C8-A785-41B9-B513-35E832146116}" destId="{5D2F0B1F-1C5E-4A2E-A9A4-0509D7799BD7}" srcOrd="4" destOrd="0" presId="urn:microsoft.com/office/officeart/2005/8/layout/radial6"/>
    <dgm:cxn modelId="{50CACB5D-5708-4E55-94C0-BA2766703C6D}" type="presParOf" srcId="{935BF1C8-A785-41B9-B513-35E832146116}" destId="{CA9AB9B9-F581-4376-8291-441665DECFE2}" srcOrd="5" destOrd="0" presId="urn:microsoft.com/office/officeart/2005/8/layout/radial6"/>
    <dgm:cxn modelId="{E16DEBA2-BDDA-4201-BCB2-6B261C4B9A33}" type="presParOf" srcId="{935BF1C8-A785-41B9-B513-35E832146116}" destId="{F2201312-2B06-451A-9940-E595F0100ACF}" srcOrd="6" destOrd="0" presId="urn:microsoft.com/office/officeart/2005/8/layout/radial6"/>
    <dgm:cxn modelId="{1C20DC03-6A1B-4EB9-AA2E-D30E851C6649}" type="presParOf" srcId="{935BF1C8-A785-41B9-B513-35E832146116}" destId="{89C412D4-9356-4152-BCC6-9CC02ACE83D3}" srcOrd="7" destOrd="0" presId="urn:microsoft.com/office/officeart/2005/8/layout/radial6"/>
    <dgm:cxn modelId="{7CA9E1E5-602C-439E-B275-2D40D77D5B91}" type="presParOf" srcId="{935BF1C8-A785-41B9-B513-35E832146116}" destId="{625E9FFB-DB8E-4FC5-B7FF-FD09FEAEEEB2}" srcOrd="8" destOrd="0" presId="urn:microsoft.com/office/officeart/2005/8/layout/radial6"/>
    <dgm:cxn modelId="{C1AD9A64-F813-4F60-B143-833A3327F27B}" type="presParOf" srcId="{935BF1C8-A785-41B9-B513-35E832146116}" destId="{D3EC291C-423E-418C-9267-075FED6CDC3D}" srcOrd="9" destOrd="0" presId="urn:microsoft.com/office/officeart/2005/8/layout/radial6"/>
    <dgm:cxn modelId="{A58469BC-48B9-4DA8-AFF7-321081F62DB1}" type="presParOf" srcId="{935BF1C8-A785-41B9-B513-35E832146116}" destId="{815DEF53-202C-4A74-988D-716F5AB53A2D}" srcOrd="10" destOrd="0" presId="urn:microsoft.com/office/officeart/2005/8/layout/radial6"/>
    <dgm:cxn modelId="{18751C7F-1C18-48D3-9962-B783B17ED354}" type="presParOf" srcId="{935BF1C8-A785-41B9-B513-35E832146116}" destId="{91C86A06-94AE-47E8-AAEE-95278E0A3344}" srcOrd="11" destOrd="0" presId="urn:microsoft.com/office/officeart/2005/8/layout/radial6"/>
    <dgm:cxn modelId="{3BBDBA78-40EB-4035-9F2C-8A543344E895}" type="presParOf" srcId="{935BF1C8-A785-41B9-B513-35E832146116}" destId="{56E840C5-1333-4E4D-A65C-EB0B78A45CE1}" srcOrd="12" destOrd="0" presId="urn:microsoft.com/office/officeart/2005/8/layout/radial6"/>
    <dgm:cxn modelId="{3E0AA96C-C9B0-4E43-9126-DC781CF03A90}" type="presParOf" srcId="{935BF1C8-A785-41B9-B513-35E832146116}" destId="{15330C05-D463-47B1-9EDA-D284825623C6}" srcOrd="13" destOrd="0" presId="urn:microsoft.com/office/officeart/2005/8/layout/radial6"/>
    <dgm:cxn modelId="{FAC5A9BA-E443-4022-8E55-C43F667D5ED4}" type="presParOf" srcId="{935BF1C8-A785-41B9-B513-35E832146116}" destId="{8577CFE2-7694-479E-A5FE-BA83E98E38EA}" srcOrd="14" destOrd="0" presId="urn:microsoft.com/office/officeart/2005/8/layout/radial6"/>
    <dgm:cxn modelId="{63ECFF0D-440E-426D-84C2-D20EE44E11E7}" type="presParOf" srcId="{935BF1C8-A785-41B9-B513-35E832146116}" destId="{9CD71EF0-7C52-4E09-82F5-2BAD09C5616C}" srcOrd="15" destOrd="0" presId="urn:microsoft.com/office/officeart/2005/8/layout/radial6"/>
    <dgm:cxn modelId="{D28523AD-2891-4785-AC58-D6FA414D0198}" type="presParOf" srcId="{935BF1C8-A785-41B9-B513-35E832146116}" destId="{C68C69B5-B494-434B-B46E-78CC8F1E7C67}" srcOrd="16" destOrd="0" presId="urn:microsoft.com/office/officeart/2005/8/layout/radial6"/>
    <dgm:cxn modelId="{930C0D3D-1128-4201-A262-181C9E3D81F7}" type="presParOf" srcId="{935BF1C8-A785-41B9-B513-35E832146116}" destId="{2EFCA16F-1A60-4CFE-91B6-21B382EF0F98}" srcOrd="17" destOrd="0" presId="urn:microsoft.com/office/officeart/2005/8/layout/radial6"/>
    <dgm:cxn modelId="{EC864A6B-A782-43EF-979C-F49DF73DC2B8}" type="presParOf" srcId="{935BF1C8-A785-41B9-B513-35E832146116}" destId="{FAC66F11-24F3-4831-9B14-1774A18B45A8}" srcOrd="18" destOrd="0" presId="urn:microsoft.com/office/officeart/2005/8/layout/radial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66F11-24F3-4831-9B14-1774A18B45A8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71EF0-7C52-4E09-82F5-2BAD09C5616C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840C5-1333-4E4D-A65C-EB0B78A45CE1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C291C-423E-418C-9267-075FED6CDC3D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1312-2B06-451A-9940-E595F0100ACF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7AFD4-0F30-4552-92EA-E5DDF49F9BBA}">
      <dsp:nvSpPr>
        <dsp:cNvPr id="0" name=""/>
        <dsp:cNvSpPr/>
      </dsp:nvSpPr>
      <dsp:spPr>
        <a:xfrm>
          <a:off x="2145349" y="573205"/>
          <a:ext cx="3993343" cy="3993343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rgbClr val="00CC99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5F1DB-B12C-4C93-9276-CBF049A6E1CD}">
      <dsp:nvSpPr>
        <dsp:cNvPr id="0" name=""/>
        <dsp:cNvSpPr/>
      </dsp:nvSpPr>
      <dsp:spPr>
        <a:xfrm>
          <a:off x="3246449" y="1674305"/>
          <a:ext cx="1791143" cy="1791143"/>
        </a:xfrm>
        <a:prstGeom prst="ellipse">
          <a:avLst/>
        </a:prstGeom>
        <a:solidFill>
          <a:srgbClr val="00BC8B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Président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i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Nommé par le Président de la République</a:t>
          </a:r>
        </a:p>
      </dsp:txBody>
      <dsp:txXfrm>
        <a:off x="3508756" y="1936612"/>
        <a:ext cx="1266529" cy="1266529"/>
      </dsp:txXfrm>
    </dsp:sp>
    <dsp:sp modelId="{F6F2F570-104B-410A-833F-8A1266174905}">
      <dsp:nvSpPr>
        <dsp:cNvPr id="0" name=""/>
        <dsp:cNvSpPr/>
      </dsp:nvSpPr>
      <dsp:spPr>
        <a:xfrm>
          <a:off x="3420715" y="-98486"/>
          <a:ext cx="1442610" cy="143365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8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conseillers d'État</a:t>
          </a:r>
        </a:p>
      </dsp:txBody>
      <dsp:txXfrm>
        <a:off x="3631980" y="111468"/>
        <a:ext cx="1020080" cy="1013749"/>
      </dsp:txXfrm>
    </dsp:sp>
    <dsp:sp modelId="{5D2F0B1F-1C5E-4A2E-A9A4-0509D7799BD7}">
      <dsp:nvSpPr>
        <dsp:cNvPr id="0" name=""/>
        <dsp:cNvSpPr/>
      </dsp:nvSpPr>
      <dsp:spPr>
        <a:xfrm>
          <a:off x="5105202" y="866285"/>
          <a:ext cx="1453794" cy="145564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magistrats de la Cour de cassation</a:t>
          </a:r>
        </a:p>
      </dsp:txBody>
      <dsp:txXfrm>
        <a:off x="5318105" y="1079460"/>
        <a:ext cx="1027988" cy="1029299"/>
      </dsp:txXfrm>
    </dsp:sp>
    <dsp:sp modelId="{89C412D4-9356-4152-BCC6-9CC02ACE83D3}">
      <dsp:nvSpPr>
        <dsp:cNvPr id="0" name=""/>
        <dsp:cNvSpPr/>
      </dsp:nvSpPr>
      <dsp:spPr>
        <a:xfrm>
          <a:off x="5097222" y="2810773"/>
          <a:ext cx="1469754" cy="14697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personnalités qualifiées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i="1" kern="1200" dirty="0">
              <a:solidFill>
                <a:srgbClr val="00CC99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</a:rPr>
            <a:t>Nommées par le président du Sénat</a:t>
          </a:r>
        </a:p>
      </dsp:txBody>
      <dsp:txXfrm>
        <a:off x="5312462" y="3026012"/>
        <a:ext cx="1039274" cy="1039264"/>
      </dsp:txXfrm>
    </dsp:sp>
    <dsp:sp modelId="{815DEF53-202C-4A74-988D-716F5AB53A2D}">
      <dsp:nvSpPr>
        <dsp:cNvPr id="0" name=""/>
        <dsp:cNvSpPr/>
      </dsp:nvSpPr>
      <dsp:spPr>
        <a:xfrm>
          <a:off x="3403426" y="3782817"/>
          <a:ext cx="1477189" cy="14771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8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personnalités qualifiées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i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Nommées par le Gouvernement</a:t>
          </a:r>
        </a:p>
      </dsp:txBody>
      <dsp:txXfrm>
        <a:off x="3619755" y="3999146"/>
        <a:ext cx="1044531" cy="1044531"/>
      </dsp:txXfrm>
    </dsp:sp>
    <dsp:sp modelId="{15330C05-D463-47B1-9EDA-D284825623C6}">
      <dsp:nvSpPr>
        <dsp:cNvPr id="0" name=""/>
        <dsp:cNvSpPr/>
      </dsp:nvSpPr>
      <dsp:spPr>
        <a:xfrm>
          <a:off x="1713522" y="2807225"/>
          <a:ext cx="1476838" cy="147683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personnalités qualifiées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i="1" kern="1200" dirty="0">
              <a:solidFill>
                <a:srgbClr val="00CC99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</a:rPr>
            <a:t>Nommées par le président de l'Assemblée nationale</a:t>
          </a:r>
        </a:p>
      </dsp:txBody>
      <dsp:txXfrm>
        <a:off x="1929800" y="3023503"/>
        <a:ext cx="1044282" cy="1044282"/>
      </dsp:txXfrm>
    </dsp:sp>
    <dsp:sp modelId="{C68C69B5-B494-434B-B46E-78CC8F1E7C67}">
      <dsp:nvSpPr>
        <dsp:cNvPr id="0" name=""/>
        <dsp:cNvSpPr/>
      </dsp:nvSpPr>
      <dsp:spPr>
        <a:xfrm>
          <a:off x="1718587" y="860755"/>
          <a:ext cx="1466708" cy="146670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FR" sz="1200" b="1" kern="1200" dirty="0">
              <a:solidFill>
                <a:srgbClr val="00CC99"/>
              </a:solidFill>
              <a:latin typeface="Calibri" panose="020F0502020204030204" pitchFamily="34" charset="0"/>
              <a:cs typeface="Calibri" panose="020F0502020204030204" pitchFamily="34" charset="0"/>
            </a:rPr>
            <a:t> conseillers-maîtres à la Cour des comptes</a:t>
          </a:r>
        </a:p>
      </dsp:txBody>
      <dsp:txXfrm>
        <a:off x="1933381" y="1075549"/>
        <a:ext cx="1037120" cy="103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92718E-13A6-A145-912B-B459BCD70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185E0D-6BC6-854D-BE62-682DF43F0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D688-8702-184C-97FC-BA85BCB89A36}" type="datetimeFigureOut">
              <a:rPr lang="fr-FR" smtClean="0"/>
              <a:t>18/12/2023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7AD75B-C534-024C-8A4E-9A50A7704C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AD6D1-170F-854D-8C7A-471189D68A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5327-5AD2-C44B-8BEF-BA1D6FC8D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324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6656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28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296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30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63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81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727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650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814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256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2763" y="808038"/>
            <a:ext cx="5713412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604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12763" y="808038"/>
            <a:ext cx="5713412" cy="40417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62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38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226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87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450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743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88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8894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348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764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391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21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4843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934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1258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79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367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53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Le président de la Haute Autorité pour la transparence de la vie publique est nommé par décret du Président de la République, après que sa candidature a été approuvée par les Commissions des lois de l'Assemblée nationale et du Sénat</a:t>
            </a:r>
          </a:p>
          <a:p>
            <a:r>
              <a:rPr lang="fr-FR" dirty="0"/>
              <a:t>Un mandat de six ans, non révocable et non renouvelable, gage d’indépendance</a:t>
            </a:r>
          </a:p>
          <a:p>
            <a:r>
              <a:rPr lang="fr-FR" dirty="0"/>
              <a:t>Une autonomie budgétaire garantie avec des crédits votés chaque année en loi de finances et une indépendance dans l’organisation de ses services et de son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36831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Ajouter les dates exactes des lois (11 octobre 2013 etc.)</a:t>
            </a:r>
          </a:p>
        </p:txBody>
      </p:sp>
    </p:spTree>
    <p:extLst>
      <p:ext uri="{BB962C8B-B14F-4D97-AF65-F5344CB8AC3E}">
        <p14:creationId xmlns:p14="http://schemas.microsoft.com/office/powerpoint/2010/main" val="423026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56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57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61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650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11117-885C-2041-AFFF-116980D56F81}"/>
              </a:ext>
            </a:extLst>
          </p:cNvPr>
          <p:cNvSpPr/>
          <p:nvPr userDrawn="1"/>
        </p:nvSpPr>
        <p:spPr>
          <a:xfrm>
            <a:off x="0" y="0"/>
            <a:ext cx="3546764" cy="7559675"/>
          </a:xfrm>
          <a:prstGeom prst="rect">
            <a:avLst/>
          </a:prstGeom>
          <a:solidFill>
            <a:srgbClr val="2944A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4856699" y="2403709"/>
            <a:ext cx="4981964" cy="747064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400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Sur titre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4846286" y="2952510"/>
            <a:ext cx="5845527" cy="3509250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7000" b="1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de section</a:t>
            </a:r>
          </a:p>
        </p:txBody>
      </p:sp>
      <p:pic>
        <p:nvPicPr>
          <p:cNvPr id="3" name="Image 2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B1CF4223-7B9E-4BE8-B354-EF7AA6026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"/>
            <a:ext cx="4895340" cy="755451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310DB-6F54-7249-A693-BA4D3C9F6D53}"/>
              </a:ext>
            </a:extLst>
          </p:cNvPr>
          <p:cNvSpPr/>
          <p:nvPr userDrawn="1"/>
        </p:nvSpPr>
        <p:spPr>
          <a:xfrm>
            <a:off x="-1" y="1"/>
            <a:ext cx="914401" cy="1242508"/>
          </a:xfrm>
          <a:prstGeom prst="rect">
            <a:avLst/>
          </a:prstGeom>
          <a:solidFill>
            <a:srgbClr val="2944A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2052918" y="291120"/>
            <a:ext cx="5844944" cy="876471"/>
          </a:xfrm>
          <a:prstGeom prst="rect">
            <a:avLst/>
          </a:prstGeom>
        </p:spPr>
        <p:txBody>
          <a:bodyPr/>
          <a:lstStyle>
            <a:lvl1pPr marL="0" marR="0" indent="0" algn="l" defTabSz="584200" rtl="0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500" b="1" i="0" u="none" strike="noStrike" cap="none" spc="0" normalizeH="0" baseline="0" dirty="0">
                <a:ln>
                  <a:noFill/>
                </a:ln>
                <a:solidFill>
                  <a:srgbClr val="2944A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Gill Sans"/>
              </a:defRPr>
            </a:lvl1pPr>
          </a:lstStyle>
          <a:p>
            <a:pPr lvl="0"/>
            <a:r>
              <a:rPr lang="fr-FR" dirty="0"/>
              <a:t>Titre de page/</a:t>
            </a:r>
            <a:br>
              <a:rPr lang="fr-FR" dirty="0"/>
            </a:br>
            <a:r>
              <a:rPr lang="fr-FR" dirty="0"/>
              <a:t>exergue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4" b="73333"/>
          <a:stretch/>
        </p:blipFill>
        <p:spPr>
          <a:xfrm>
            <a:off x="0" y="0"/>
            <a:ext cx="2052918" cy="1371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54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atvp.fr/wordpress/wp-content/uploads/2022/06/Vademecum-HATVP-extension-RRI-VF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D1026B-5C89-984A-B5F8-378B7C8A6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0680700" cy="7556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83"/>
          <a:stretch/>
        </p:blipFill>
        <p:spPr>
          <a:xfrm>
            <a:off x="456724" y="442849"/>
            <a:ext cx="574633" cy="5936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F79206-94A5-48BC-B368-10EDF6321CB6}"/>
              </a:ext>
            </a:extLst>
          </p:cNvPr>
          <p:cNvSpPr txBox="1"/>
          <p:nvPr/>
        </p:nvSpPr>
        <p:spPr>
          <a:xfrm>
            <a:off x="444059" y="1036478"/>
            <a:ext cx="9803694" cy="6730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400" rIns="50800" bIns="108000" numCol="1" spcCol="38100" rtlCol="0" anchor="t" anchorCtr="0">
            <a:spAutoFit/>
          </a:bodyPr>
          <a:lstStyle/>
          <a:p>
            <a:pPr algn="l">
              <a:spcBef>
                <a:spcPts val="600"/>
              </a:spcBef>
            </a:pPr>
            <a:endParaRPr lang="fr-FR" sz="7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révision des lignes directrices relatives au répertoire </a:t>
            </a:r>
            <a:br>
              <a:rPr lang="fr-FR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5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représentants d’intérêts</a:t>
            </a:r>
          </a:p>
          <a:p>
            <a:pPr algn="l">
              <a:lnSpc>
                <a:spcPts val="3800"/>
              </a:lnSpc>
            </a:pPr>
            <a:endParaRPr lang="fr-FR" sz="3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3800"/>
              </a:lnSpc>
            </a:pPr>
            <a:r>
              <a:rPr lang="fr-FR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Novembre </a:t>
            </a: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pPr algn="l">
              <a:lnSpc>
                <a:spcPts val="3800"/>
              </a:lnSpc>
            </a:pPr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3800"/>
              </a:lnSpc>
            </a:pP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Eliezer Garcia-</a:t>
            </a:r>
            <a:r>
              <a:rPr lang="fr-F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Rosado</a:t>
            </a:r>
            <a:endParaRPr lang="fr-F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3800"/>
              </a:lnSpc>
            </a:pP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Directrice du contrôle des représentants d’intérêts - HATVP</a:t>
            </a:r>
          </a:p>
          <a:p>
            <a:pPr algn="l">
              <a:lnSpc>
                <a:spcPts val="3800"/>
              </a:lnSpc>
            </a:pPr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7749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0" y="305093"/>
            <a:ext cx="7580033" cy="9692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r-FR" dirty="0"/>
              <a:t>Les chambres d’agriculture </a:t>
            </a:r>
          </a:p>
          <a:p>
            <a:r>
              <a:rPr lang="fr-FR" dirty="0"/>
              <a:t>(loi « 3DS » du 21 février 2022)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FDD0555-E787-4F17-B4DC-FC89A74099AE}"/>
              </a:ext>
            </a:extLst>
          </p:cNvPr>
          <p:cNvSpPr txBox="1"/>
          <p:nvPr/>
        </p:nvSpPr>
        <p:spPr>
          <a:xfrm>
            <a:off x="613120" y="1545254"/>
            <a:ext cx="985227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lvl="1" indent="0" algn="just"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algn="just"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fr-FR" sz="32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Intégration des chambres d’agriculture</a:t>
            </a:r>
          </a:p>
          <a:p>
            <a:pPr lvl="1" indent="0" algn="just"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40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7659493" cy="969269"/>
          </a:xfrm>
        </p:spPr>
        <p:txBody>
          <a:bodyPr/>
          <a:lstStyle/>
          <a:p>
            <a:r>
              <a:rPr lang="fr-FR" dirty="0"/>
              <a:t>2. Les nouvelles catégories </a:t>
            </a:r>
            <a:br>
              <a:rPr lang="fr-FR" dirty="0"/>
            </a:br>
            <a:r>
              <a:rPr lang="fr-FR" dirty="0"/>
              <a:t>de responsables publics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134559" y="2101933"/>
            <a:ext cx="8562110" cy="4257576"/>
          </a:xfrm>
          <a:prstGeom prst="rect">
            <a:avLst/>
          </a:prstGeom>
          <a:noFill/>
          <a:ln w="38100" cap="flat">
            <a:solidFill>
              <a:srgbClr val="00C18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/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Depuis 2017 :</a:t>
            </a:r>
          </a:p>
          <a:p>
            <a:pPr algn="l"/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Collaborateurs du Président de la République</a:t>
            </a:r>
          </a:p>
          <a:p>
            <a:pPr algn="l"/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Membres du Gouvernement et de leurs cabinets</a:t>
            </a:r>
          </a:p>
          <a:p>
            <a:pPr algn="l"/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Parlementaires, membres des cabinets des présidents des deux chambres, collaborateurs parlementaires, fonctionnaires des assemblées</a:t>
            </a:r>
          </a:p>
          <a:p>
            <a:pPr algn="l"/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Directeurs généraux, secrétaires généraux, et leurs adjoints, membres des collèges </a:t>
            </a:r>
            <a:b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des commissions des sanctions des AAI</a:t>
            </a:r>
          </a:p>
          <a:p>
            <a:pPr algn="l"/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Emplois à la décision du Gouvernement pourvus en conseil des ministres </a:t>
            </a:r>
            <a:b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 : directeurs d’administrations centrales, préfets, recteurs, directeurs généraux d’agences régionales de santé)</a:t>
            </a:r>
          </a:p>
        </p:txBody>
      </p:sp>
    </p:spTree>
    <p:extLst>
      <p:ext uri="{BB962C8B-B14F-4D97-AF65-F5344CB8AC3E}">
        <p14:creationId xmlns:p14="http://schemas.microsoft.com/office/powerpoint/2010/main" val="6574528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7659493" cy="969269"/>
          </a:xfrm>
        </p:spPr>
        <p:txBody>
          <a:bodyPr/>
          <a:lstStyle/>
          <a:p>
            <a:r>
              <a:rPr lang="fr-FR" dirty="0"/>
              <a:t>2. Les nouvelles catégories </a:t>
            </a:r>
            <a:br>
              <a:rPr lang="fr-FR" dirty="0"/>
            </a:br>
            <a:r>
              <a:rPr lang="fr-FR" dirty="0"/>
              <a:t>de responsables publics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456037"/>
            <a:ext cx="10691813" cy="4503797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lnSpc>
                <a:spcPct val="150000"/>
              </a:lnSpc>
              <a:tabLst>
                <a:tab pos="176213" algn="l"/>
              </a:tabLst>
            </a:pPr>
            <a:endParaRPr lang="fr-FR" sz="3200" b="1" dirty="0">
              <a:solidFill>
                <a:srgbClr val="00C1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tabLst>
                <a:tab pos="176213" algn="l"/>
              </a:tabLst>
            </a:pPr>
            <a:r>
              <a:rPr lang="fr-FR" sz="2800" b="1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Extension du répertoire depuis le 1</a:t>
            </a:r>
            <a:r>
              <a:rPr lang="fr-FR" sz="2800" b="1" baseline="300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800" b="1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juillet 2022</a:t>
            </a:r>
          </a:p>
          <a:p>
            <a:pPr marL="1163638" lvl="3" indent="-442913" algn="l">
              <a:lnSpc>
                <a:spcPct val="150000"/>
              </a:lnSpc>
              <a:buFontTx/>
              <a:buChar char="-"/>
              <a:tabLst>
                <a:tab pos="900113" algn="l"/>
              </a:tabLst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de nouvelles catégories de fonctionnaires</a:t>
            </a:r>
          </a:p>
          <a:p>
            <a:pPr marL="1163638" lvl="3" indent="-442913" algn="l">
              <a:buFontTx/>
              <a:buChar char="-"/>
              <a:tabLst>
                <a:tab pos="900113" algn="l"/>
              </a:tabLst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certaines catégories de responsables publics </a:t>
            </a:r>
            <a:b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collectivités territoriales de plus de 100 000 habitants</a:t>
            </a:r>
          </a:p>
          <a:p>
            <a:pPr lvl="0" algn="l">
              <a:tabLst>
                <a:tab pos="176213" algn="l"/>
              </a:tabLst>
            </a:pPr>
            <a:endParaRPr lang="fr-FR" sz="24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4250" lvl="2" indent="-263525" algn="l">
              <a:buFont typeface="Wingdings" panose="05000000000000000000" pitchFamily="2" charset="2"/>
              <a:buChar char="à"/>
              <a:tabLst>
                <a:tab pos="176213" algn="l"/>
              </a:tabLst>
            </a:pPr>
            <a:r>
              <a:rPr lang="fr-FR" sz="2400" b="1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Liste complète des responsables publics concernés</a:t>
            </a:r>
          </a:p>
          <a:p>
            <a:pPr marL="457200" lvl="0" indent="-457200" algn="l">
              <a:buFont typeface="Wingdings" panose="05000000000000000000" pitchFamily="2" charset="2"/>
              <a:buChar char="à"/>
              <a:tabLst>
                <a:tab pos="176213" algn="l"/>
              </a:tabLst>
            </a:pPr>
            <a:endParaRPr lang="fr-FR" sz="2400" b="1" dirty="0">
              <a:solidFill>
                <a:srgbClr val="00C18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tabLst>
                <a:tab pos="176213" algn="l"/>
              </a:tabLst>
            </a:pPr>
            <a:r>
              <a:rPr lang="fr-FR" sz="20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https://www.hatvp.fr/wordpress/wp-content/uploads/2022/06/Vademecum-HATVP-extension-RRI-VF.pdf</a:t>
            </a:r>
            <a:endParaRPr lang="fr-FR" sz="20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60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1530" y="2395911"/>
            <a:ext cx="5719288" cy="2767852"/>
          </a:xfrm>
        </p:spPr>
        <p:txBody>
          <a:bodyPr/>
          <a:lstStyle/>
          <a:p>
            <a:r>
              <a:rPr lang="fr-FR" sz="5400" dirty="0"/>
              <a:t>Modifications liées </a:t>
            </a:r>
            <a:br>
              <a:rPr lang="fr-FR" sz="5400" dirty="0"/>
            </a:br>
            <a:r>
              <a:rPr lang="fr-FR" sz="5400" dirty="0"/>
              <a:t>aux catégories </a:t>
            </a:r>
            <a:br>
              <a:rPr lang="fr-FR" sz="5400" dirty="0"/>
            </a:br>
            <a:r>
              <a:rPr lang="fr-FR" sz="5400" dirty="0"/>
              <a:t>de représentants d’intérêts</a:t>
            </a:r>
          </a:p>
        </p:txBody>
      </p:sp>
    </p:spTree>
    <p:extLst>
      <p:ext uri="{BB962C8B-B14F-4D97-AF65-F5344CB8AC3E}">
        <p14:creationId xmlns:p14="http://schemas.microsoft.com/office/powerpoint/2010/main" val="37956009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8284263" cy="969269"/>
          </a:xfrm>
        </p:spPr>
        <p:txBody>
          <a:bodyPr/>
          <a:lstStyle/>
          <a:p>
            <a:r>
              <a:rPr lang="fr-FR" dirty="0"/>
              <a:t>1. La création de nouvelles catégories et </a:t>
            </a:r>
            <a:br>
              <a:rPr lang="fr-FR" dirty="0"/>
            </a:br>
            <a:r>
              <a:rPr lang="fr-FR" dirty="0"/>
              <a:t>sous-catégories de représentants d’intérêts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20328"/>
              </p:ext>
            </p:extLst>
          </p:nvPr>
        </p:nvGraphicFramePr>
        <p:xfrm>
          <a:off x="384651" y="1528166"/>
          <a:ext cx="9922510" cy="5840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9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8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C18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Catégories de représentant d’intérêts</a:t>
                      </a:r>
                      <a:endParaRPr lang="fr-FR" sz="1600" b="1" dirty="0">
                        <a:solidFill>
                          <a:srgbClr val="00C18C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C18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Sous-catégories de représentant d’intérêts</a:t>
                      </a:r>
                      <a:endParaRPr lang="fr-FR" sz="1600" b="1" dirty="0">
                        <a:solidFill>
                          <a:srgbClr val="00C18C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Cabinets de conseil/cabinets d’avocats/consultants agissant </a:t>
                      </a:r>
                      <a:b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qualité d’indépendants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Cabinets de conseil 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Cabinets d'avocats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Travailleurs indépendants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Entreprises 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Sociétés commerciales et civiles (autres que cabinets d’avocats et sociétés de conseil)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Coopératives agricoles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Groupements professionnels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Organisations syndicales et professionnelles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Fédérations professionnelles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Chambres consulaires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Organisations non gouvernementales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Associations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Fondations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Organismes de réflexion et de recherche 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Organismes de recherche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Entités de coopération culturelle 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Groupes de réflexion (think tanks)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5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organisations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Établissements publics exerçant une activité industrielle et commerciale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Groupements d’intérêt public exerçant une activité industrielle </a:t>
                      </a:r>
                      <a:b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commerciale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rgbClr val="2944A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Autres organisations</a:t>
                      </a:r>
                      <a:endParaRPr lang="fr-FR" sz="1600" dirty="0">
                        <a:solidFill>
                          <a:srgbClr val="2944A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1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122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1530" y="2395911"/>
            <a:ext cx="5719288" cy="2767852"/>
          </a:xfrm>
        </p:spPr>
        <p:txBody>
          <a:bodyPr/>
          <a:lstStyle/>
          <a:p>
            <a:r>
              <a:rPr lang="fr-FR" sz="5400" dirty="0"/>
              <a:t>Modifications </a:t>
            </a:r>
            <a:br>
              <a:rPr lang="fr-FR" sz="5400" dirty="0"/>
            </a:br>
            <a:r>
              <a:rPr lang="fr-FR" sz="5400" dirty="0"/>
              <a:t>et précisions liées </a:t>
            </a:r>
            <a:br>
              <a:rPr lang="fr-FR" sz="5400" dirty="0"/>
            </a:br>
            <a:r>
              <a:rPr lang="fr-FR" sz="5400" dirty="0"/>
              <a:t>à la définition d’une action </a:t>
            </a:r>
            <a:br>
              <a:rPr lang="fr-FR" sz="5400" dirty="0"/>
            </a:br>
            <a:r>
              <a:rPr lang="fr-FR" sz="5400" dirty="0"/>
              <a:t>de représentation d’intérêts</a:t>
            </a:r>
          </a:p>
        </p:txBody>
      </p:sp>
    </p:spTree>
    <p:extLst>
      <p:ext uri="{BB962C8B-B14F-4D97-AF65-F5344CB8AC3E}">
        <p14:creationId xmlns:p14="http://schemas.microsoft.com/office/powerpoint/2010/main" val="10069422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1. Définitions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66BDF6D-8644-412C-9D1E-82BF3385FA56}"/>
              </a:ext>
            </a:extLst>
          </p:cNvPr>
          <p:cNvSpPr txBox="1"/>
          <p:nvPr/>
        </p:nvSpPr>
        <p:spPr>
          <a:xfrm>
            <a:off x="492369" y="1668027"/>
            <a:ext cx="9616273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C18C"/>
                </a:solidFill>
              </a:rPr>
              <a:t>Entrée en communication </a:t>
            </a:r>
            <a:r>
              <a:rPr lang="fr-FR" sz="2400" dirty="0">
                <a:solidFill>
                  <a:srgbClr val="2944A1"/>
                </a:solidFill>
              </a:rPr>
              <a:t>: prise de contact d’un représentant d’intérêts avec un responsable public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944A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C18C"/>
                </a:solidFill>
              </a:rPr>
              <a:t>Action de représentation d’intérêts </a:t>
            </a:r>
            <a:r>
              <a:rPr lang="fr-FR" sz="2400" dirty="0">
                <a:solidFill>
                  <a:srgbClr val="2944A1"/>
                </a:solidFill>
              </a:rPr>
              <a:t>: entrée en communication </a:t>
            </a:r>
            <a:br>
              <a:rPr lang="fr-FR" sz="2400" dirty="0">
                <a:solidFill>
                  <a:srgbClr val="2944A1"/>
                </a:solidFill>
              </a:rPr>
            </a:br>
            <a:r>
              <a:rPr lang="fr-FR" sz="2400" dirty="0">
                <a:solidFill>
                  <a:srgbClr val="2944A1"/>
                </a:solidFill>
              </a:rPr>
              <a:t>à l’initiative d’un représentant d’intérêts avec un responsable public listé à l’article 18-2 de la loi du 11 octobre 2013 en vue d’influer sur une décision publique existante ou à venir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944A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C18C"/>
                </a:solidFill>
              </a:rPr>
              <a:t>Fiche d’activités </a:t>
            </a:r>
            <a:r>
              <a:rPr lang="fr-FR" sz="2400" dirty="0">
                <a:solidFill>
                  <a:srgbClr val="2944A1"/>
                </a:solidFill>
              </a:rPr>
              <a:t>: l’ensemble des actions de représentation d’intérêts est déclaré annuellement sur le répertoire sous forme de fiches d’activités. Une fiche d’activités correspond à un objectif défendu et peut comporter une ou plusieurs actions de représentation d’intérêts. </a:t>
            </a:r>
          </a:p>
        </p:txBody>
      </p:sp>
    </p:spTree>
    <p:extLst>
      <p:ext uri="{BB962C8B-B14F-4D97-AF65-F5344CB8AC3E}">
        <p14:creationId xmlns:p14="http://schemas.microsoft.com/office/powerpoint/2010/main" val="8696031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2. Comptabilisation des entrées </a:t>
            </a:r>
            <a:br>
              <a:rPr lang="fr-FR" dirty="0"/>
            </a:br>
            <a:r>
              <a:rPr lang="fr-FR" dirty="0"/>
              <a:t>en communication lors d’un envoi groupé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66BDF6D-8644-412C-9D1E-82BF3385FA56}"/>
              </a:ext>
            </a:extLst>
          </p:cNvPr>
          <p:cNvSpPr txBox="1"/>
          <p:nvPr/>
        </p:nvSpPr>
        <p:spPr>
          <a:xfrm>
            <a:off x="492369" y="1989574"/>
            <a:ext cx="9616273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</a:rPr>
              <a:t>Comptabilisation des envois groupés en autant d’entrées </a:t>
            </a:r>
            <a:br>
              <a:rPr lang="fr-FR" sz="2800" dirty="0">
                <a:solidFill>
                  <a:srgbClr val="2944A1"/>
                </a:solidFill>
              </a:rPr>
            </a:br>
            <a:r>
              <a:rPr lang="fr-FR" sz="2800" dirty="0">
                <a:solidFill>
                  <a:srgbClr val="2944A1"/>
                </a:solidFill>
              </a:rPr>
              <a:t>en communication que de destinataires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2944A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</a:rPr>
              <a:t>Exemple du mail groupé envoyé à 150 parlementaires </a:t>
            </a:r>
            <a:br>
              <a:rPr lang="fr-FR" sz="2800" dirty="0">
                <a:solidFill>
                  <a:srgbClr val="2944A1"/>
                </a:solidFill>
              </a:rPr>
            </a:br>
            <a:r>
              <a:rPr lang="fr-FR" sz="2800" dirty="0">
                <a:solidFill>
                  <a:srgbClr val="2944A1"/>
                </a:solidFill>
              </a:rPr>
              <a:t>et 2 responsables publics hors champ</a:t>
            </a:r>
            <a:endParaRPr lang="fr-FR" sz="2800" dirty="0">
              <a:solidFill>
                <a:srgbClr val="2944A1"/>
              </a:solidFill>
              <a:sym typeface="Wingdings" panose="05000000000000000000" pitchFamily="2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2944A1"/>
              </a:solidFill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69C4E5A-C1D8-49ED-BE8F-10BD6168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9481"/>
              </p:ext>
            </p:extLst>
          </p:nvPr>
        </p:nvGraphicFramePr>
        <p:xfrm>
          <a:off x="512636" y="4856498"/>
          <a:ext cx="9766828" cy="23140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83414">
                  <a:extLst>
                    <a:ext uri="{9D8B030D-6E8A-4147-A177-3AD203B41FA5}">
                      <a16:colId xmlns:a16="http://schemas.microsoft.com/office/drawing/2014/main" val="4223997535"/>
                    </a:ext>
                  </a:extLst>
                </a:gridCol>
                <a:gridCol w="4883414">
                  <a:extLst>
                    <a:ext uri="{9D8B030D-6E8A-4147-A177-3AD203B41FA5}">
                      <a16:colId xmlns:a16="http://schemas.microsoft.com/office/drawing/2014/main" val="119023186"/>
                    </a:ext>
                  </a:extLst>
                </a:gridCol>
              </a:tblGrid>
              <a:tr h="393795">
                <a:tc>
                  <a:txBody>
                    <a:bodyPr/>
                    <a:lstStyle/>
                    <a:p>
                      <a:r>
                        <a:rPr lang="fr-FR" dirty="0"/>
                        <a:t>Anciennes 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77644"/>
                  </a:ext>
                </a:extLst>
              </a:tr>
              <a:tr h="1683068">
                <a:tc>
                  <a:txBody>
                    <a:bodyPr/>
                    <a:lstStyle/>
                    <a:p>
                      <a:pPr marL="342900" lvl="1" indent="-342900" algn="just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 seule entrée en communication,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 seule action, 1 seule fiche d’activité</a:t>
                      </a: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Inscription et</a:t>
                      </a:r>
                      <a:r>
                        <a:rPr lang="fr-FR" sz="20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déclaration  en fonction des autres actions de représentation d’intérêts menées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1" indent="-342900" algn="just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endParaRPr lang="fr-FR" sz="20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457200" marR="0" lvl="1" indent="-457200" algn="l" defTabSz="584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  <a:defRPr/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 entrées en communication,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actions, 1 seule fiche</a:t>
                      </a:r>
                      <a:r>
                        <a:rPr lang="fr-FR" sz="20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d’activité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457200" lvl="1" indent="-457200" algn="l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Inscription et déclaration </a:t>
                      </a: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seuil</a:t>
                      </a:r>
                      <a:r>
                        <a:rPr lang="fr-FR" sz="20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fr-FR" sz="20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des 10 actions est dépassé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1" indent="-457200" algn="just">
                        <a:buFont typeface="Wingdings" panose="05000000000000000000" pitchFamily="2" charset="2"/>
                        <a:buChar char="§"/>
                        <a:tabLst>
                          <a:tab pos="176213" algn="l"/>
                        </a:tabLst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8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1595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7659493" cy="969269"/>
          </a:xfrm>
        </p:spPr>
        <p:txBody>
          <a:bodyPr/>
          <a:lstStyle/>
          <a:p>
            <a:r>
              <a:rPr lang="fr-FR" dirty="0"/>
              <a:t>3. Précisions sur les décisions publiques individuelles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FDD0555-E787-4F17-B4DC-FC89A74099AE}"/>
              </a:ext>
            </a:extLst>
          </p:cNvPr>
          <p:cNvSpPr txBox="1"/>
          <p:nvPr/>
        </p:nvSpPr>
        <p:spPr>
          <a:xfrm>
            <a:off x="626254" y="1687225"/>
            <a:ext cx="9421514" cy="3765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ct val="150000"/>
              </a:lnSpc>
              <a:tabLst>
                <a:tab pos="176213" algn="l"/>
              </a:tabLst>
            </a:pPr>
            <a:r>
              <a:rPr lang="fr-FR" sz="28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Principe général </a:t>
            </a:r>
          </a:p>
          <a:p>
            <a:pPr algn="l"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-457200" algn="l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Démarches d’influence réalisées en amont d’une décision publique</a:t>
            </a:r>
          </a:p>
          <a:p>
            <a:pPr algn="l"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Clr>
                <a:srgbClr val="FF0000"/>
              </a:buClr>
              <a:buFont typeface="Calibri" panose="020F0502020204030204" pitchFamily="34" charset="0"/>
              <a:buChar char="×"/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Démarches dans le cadre de l’instruction d’une demande dans les conditions prévues par une texte législatif </a:t>
            </a:r>
            <a:b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 réglementaire</a:t>
            </a: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336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7659493" cy="969269"/>
          </a:xfrm>
        </p:spPr>
        <p:txBody>
          <a:bodyPr/>
          <a:lstStyle/>
          <a:p>
            <a:r>
              <a:rPr lang="fr-FR" dirty="0"/>
              <a:t>3. Précisions sur les décisions publiques individuelles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DFDD0555-E787-4F17-B4DC-FC89A74099AE}"/>
              </a:ext>
            </a:extLst>
          </p:cNvPr>
          <p:cNvSpPr txBox="1"/>
          <p:nvPr/>
        </p:nvSpPr>
        <p:spPr>
          <a:xfrm>
            <a:off x="519227" y="1569146"/>
            <a:ext cx="8836724" cy="588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Actions tendant à solliciter un avantage constitutif </a:t>
            </a:r>
            <a:b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d’un droit (demande de subvention, demande d’autorisation…)</a:t>
            </a:r>
          </a:p>
          <a:p>
            <a:pPr lvl="1" indent="0" algn="l"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Encadrement par un texte législatif ou réglementaire</a:t>
            </a: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Actions relatives aux décisions ayant un lien entre elles</a:t>
            </a:r>
          </a:p>
          <a:p>
            <a:pPr algn="l"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La délivrance de la décision principale implique la délivrance 		d’une ou 	plusieurs décisions subséquentes nécessaires </a:t>
            </a:r>
            <a:b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à l’exécution de la décision principale</a:t>
            </a: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relatives aux procédures de mise en concurrence</a:t>
            </a:r>
          </a:p>
          <a:p>
            <a:pPr lvl="1" indent="0" algn="l">
              <a:tabLst>
                <a:tab pos="176213" algn="l"/>
              </a:tabLst>
            </a:pP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 Différence entre les actions menées en amont et la réponse </a:t>
            </a:r>
            <a:b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à l’appel d’offre</a:t>
            </a:r>
          </a:p>
          <a:p>
            <a:pPr marL="457200" indent="-457200" algn="l">
              <a:buFont typeface="Wingdings" panose="05000000000000000000" pitchFamily="2" charset="2"/>
              <a:buChar char="§"/>
              <a:tabLst>
                <a:tab pos="176213" algn="l"/>
              </a:tabLst>
            </a:pP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309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D1C524-5E7F-4B18-A613-8224C2587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1218" y="2403709"/>
            <a:ext cx="4981964" cy="7470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805" y="2952510"/>
            <a:ext cx="6001008" cy="3509250"/>
          </a:xfrm>
        </p:spPr>
        <p:txBody>
          <a:bodyPr/>
          <a:lstStyle/>
          <a:p>
            <a:r>
              <a:rPr lang="fr-FR" sz="5400" dirty="0"/>
              <a:t>La Haute Autorité pour la transparence de la vie publique</a:t>
            </a:r>
          </a:p>
        </p:txBody>
      </p:sp>
    </p:spTree>
    <p:extLst>
      <p:ext uri="{BB962C8B-B14F-4D97-AF65-F5344CB8AC3E}">
        <p14:creationId xmlns:p14="http://schemas.microsoft.com/office/powerpoint/2010/main" val="4542598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8638896" cy="969269"/>
          </a:xfrm>
        </p:spPr>
        <p:txBody>
          <a:bodyPr/>
          <a:lstStyle/>
          <a:p>
            <a:r>
              <a:rPr lang="fr-FR" dirty="0"/>
              <a:t>4. Précisions concernant les actions de représentation d’intérêts lors d’évènements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682E3D87-0BA7-4837-9CA2-8C458BD350A0}"/>
              </a:ext>
            </a:extLst>
          </p:cNvPr>
          <p:cNvSpPr txBox="1"/>
          <p:nvPr/>
        </p:nvSpPr>
        <p:spPr>
          <a:xfrm>
            <a:off x="512636" y="1578000"/>
            <a:ext cx="9852277" cy="5211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lvl="1" indent="0" algn="just"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indent="0" algn="just"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3 critères permettent d’identifier les actions de représentation d’intérêts :</a:t>
            </a:r>
          </a:p>
          <a:p>
            <a:pPr lvl="1" indent="0" algn="just">
              <a:tabLst>
                <a:tab pos="176213" algn="l"/>
              </a:tabLst>
            </a:pPr>
            <a:endParaRPr lang="fr-F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l"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présence et l’intervention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 ou de plusieurs responsables publics </a:t>
            </a:r>
          </a:p>
          <a:p>
            <a:pPr marL="457200" lvl="1" indent="-457200" algn="l">
              <a:buFont typeface="Wingdings" panose="05000000000000000000" pitchFamily="2" charset="2"/>
              <a:buChar char="ü"/>
              <a:tabLst>
                <a:tab pos="176213" algn="l"/>
              </a:tabLst>
            </a:pPr>
            <a:endParaRPr lang="fr-FR" sz="10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l"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l’existence de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moments d’échanges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le ou les responsables publics </a:t>
            </a:r>
          </a:p>
          <a:p>
            <a:pPr lvl="1" indent="0" algn="just">
              <a:tabLst>
                <a:tab pos="176213" algn="l"/>
              </a:tabLst>
            </a:pPr>
            <a:endParaRPr lang="fr-FR" sz="10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l">
              <a:buFont typeface="Wingdings" panose="05000000000000000000" pitchFamily="2" charset="2"/>
              <a:buChar char="ü"/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évocation d’une décision publique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précise ou d’un cadre normatif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large</a:t>
            </a:r>
          </a:p>
          <a:p>
            <a:pPr lvl="1" indent="0" algn="just">
              <a:tabLst>
                <a:tab pos="176213" algn="l"/>
              </a:tabLst>
            </a:pPr>
            <a:endParaRPr lang="fr-F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à"/>
              <a:tabLst>
                <a:tab pos="176213" algn="l"/>
              </a:tabLst>
            </a:pP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Déclaration de la fédération/association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ayant organisé l’évènement</a:t>
            </a:r>
          </a:p>
          <a:p>
            <a:pPr lvl="2" indent="0" algn="just"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- Au moins une fiche d’activité par sujet traité</a:t>
            </a:r>
          </a:p>
          <a:p>
            <a:pPr lvl="2" indent="0" algn="just"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1" indent="-342900" algn="just">
              <a:buFont typeface="Wingdings" panose="05000000000000000000" pitchFamily="2" charset="2"/>
              <a:buChar char="à"/>
              <a:tabLst>
                <a:tab pos="176213" algn="l"/>
              </a:tabLst>
            </a:pP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Déclaration des membres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ayant participé à l’évènement</a:t>
            </a:r>
          </a:p>
          <a:p>
            <a:pPr lvl="1" indent="0" algn="just"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- En fonction de leur participation personnelle</a:t>
            </a: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067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1530" y="2395911"/>
            <a:ext cx="5719288" cy="2767852"/>
          </a:xfrm>
        </p:spPr>
        <p:txBody>
          <a:bodyPr/>
          <a:lstStyle/>
          <a:p>
            <a:r>
              <a:rPr lang="fr-FR" sz="5400" dirty="0"/>
              <a:t>Modifications </a:t>
            </a:r>
            <a:br>
              <a:rPr lang="fr-FR" sz="5400" dirty="0"/>
            </a:br>
            <a:r>
              <a:rPr lang="fr-FR" sz="5400" dirty="0"/>
              <a:t>et précisions liées aux modalités </a:t>
            </a:r>
            <a:br>
              <a:rPr lang="fr-FR" sz="5400" dirty="0"/>
            </a:br>
            <a:r>
              <a:rPr lang="fr-FR" sz="5400" dirty="0"/>
              <a:t>de déclaration</a:t>
            </a:r>
          </a:p>
        </p:txBody>
      </p:sp>
    </p:spTree>
    <p:extLst>
      <p:ext uri="{BB962C8B-B14F-4D97-AF65-F5344CB8AC3E}">
        <p14:creationId xmlns:p14="http://schemas.microsoft.com/office/powerpoint/2010/main" val="37747136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6DAD692C-DD7F-4384-AE60-A61BABDEB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3382" y="291120"/>
            <a:ext cx="9102435" cy="969269"/>
          </a:xfrm>
        </p:spPr>
        <p:txBody>
          <a:bodyPr/>
          <a:lstStyle/>
          <a:p>
            <a:r>
              <a:rPr lang="fr-FR" sz="3600" dirty="0">
                <a:cs typeface="Calibri" panose="020F0502020204030204" pitchFamily="34" charset="0"/>
              </a:rPr>
              <a:t>1. L’inscription entraine la déclaration </a:t>
            </a:r>
            <a:br>
              <a:rPr lang="fr-FR" sz="3600" dirty="0">
                <a:cs typeface="Calibri" panose="020F0502020204030204" pitchFamily="34" charset="0"/>
              </a:rPr>
            </a:br>
            <a:r>
              <a:rPr lang="fr-FR" sz="3600" dirty="0">
                <a:cs typeface="Calibri" panose="020F0502020204030204" pitchFamily="34" charset="0"/>
              </a:rPr>
              <a:t>de toutes les actions de la personne morale</a:t>
            </a:r>
            <a:endParaRPr lang="fr-FR" sz="3600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65E04CB-1DCD-4EE8-BDD7-A93DEF1ED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06518"/>
              </p:ext>
            </p:extLst>
          </p:nvPr>
        </p:nvGraphicFramePr>
        <p:xfrm>
          <a:off x="853407" y="1482437"/>
          <a:ext cx="9170736" cy="591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5368">
                  <a:extLst>
                    <a:ext uri="{9D8B030D-6E8A-4147-A177-3AD203B41FA5}">
                      <a16:colId xmlns:a16="http://schemas.microsoft.com/office/drawing/2014/main" val="2327611800"/>
                    </a:ext>
                  </a:extLst>
                </a:gridCol>
                <a:gridCol w="4585368">
                  <a:extLst>
                    <a:ext uri="{9D8B030D-6E8A-4147-A177-3AD203B41FA5}">
                      <a16:colId xmlns:a16="http://schemas.microsoft.com/office/drawing/2014/main" val="347191418"/>
                    </a:ext>
                  </a:extLst>
                </a:gridCol>
              </a:tblGrid>
              <a:tr h="351707">
                <a:tc>
                  <a:txBody>
                    <a:bodyPr/>
                    <a:lstStyle/>
                    <a:p>
                      <a:r>
                        <a:rPr lang="fr-FR" dirty="0"/>
                        <a:t>Anciennes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160932"/>
                  </a:ext>
                </a:extLst>
              </a:tr>
              <a:tr h="5326442"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1" indent="0" algn="l"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Les représentants d’intérêts doivent déclarer les actions des </a:t>
                      </a:r>
                      <a:r>
                        <a:rPr lang="fr-FR" sz="2000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seuls</a:t>
                      </a: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dirigeants, employés ou membre qui exercent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des actions de représentation d’intérêts de façon :</a:t>
                      </a:r>
                    </a:p>
                    <a:p>
                      <a:pPr lvl="1" indent="0" algn="l"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principale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régulière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0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lvl="1" indent="0" algn="l">
                        <a:tabLst>
                          <a:tab pos="176213" algn="l"/>
                        </a:tabLst>
                      </a:pPr>
                      <a:r>
                        <a:rPr lang="fr-FR" sz="2000" b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représentants d’intérêts </a:t>
                      </a:r>
                      <a:r>
                        <a:rPr lang="fr-FR" sz="2000" b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devront désormais déclarer : 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lvl="1" indent="0" algn="l"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1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Toutes les actions de </a:t>
                      </a:r>
                      <a:r>
                        <a:rPr lang="fr-FR" sz="20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représentation d’intérêts </a:t>
                      </a:r>
                      <a:r>
                        <a:rPr lang="fr-FR" sz="2000" b="1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menées </a:t>
                      </a: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par l’ensemble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des personnes </a:t>
                      </a:r>
                      <a:r>
                        <a:rPr lang="fr-FR" sz="2000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physiques </a:t>
                      </a:r>
                      <a:br>
                        <a:rPr lang="fr-FR" sz="2000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u="none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au sein de la personne morale</a:t>
                      </a:r>
                    </a:p>
                    <a:p>
                      <a:pPr marL="0" lvl="1" indent="0" algn="l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Seules les rémunérations</a:t>
                      </a:r>
                      <a:r>
                        <a:rPr lang="fr-FR" sz="2000" b="1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personnes physiques dépassant les seuils de l’activité principale ou régulière seront à comptabiliser</a:t>
                      </a:r>
                    </a:p>
                    <a:p>
                      <a:pPr marL="0" lvl="1" indent="0" algn="l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Comptabilisation éventuelle de frais exceptionnels (évènements, frais d’expertise…)</a:t>
                      </a: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16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719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279F82B2-191C-46B6-8A65-9F14918FC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8638896" cy="969269"/>
          </a:xfrm>
        </p:spPr>
        <p:txBody>
          <a:bodyPr/>
          <a:lstStyle/>
          <a:p>
            <a:r>
              <a:rPr lang="fr-FR" sz="3400" dirty="0">
                <a:cs typeface="Calibri" panose="020F0502020204030204" pitchFamily="34" charset="0"/>
              </a:rPr>
              <a:t>1. L’inscription entraine la déclaration de toutes les actions de la personne morale</a:t>
            </a:r>
            <a:endParaRPr lang="fr-FR" sz="3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A87F15-4341-40B8-99B7-FA6F2281B831}"/>
              </a:ext>
            </a:extLst>
          </p:cNvPr>
          <p:cNvSpPr txBox="1"/>
          <p:nvPr/>
        </p:nvSpPr>
        <p:spPr>
          <a:xfrm>
            <a:off x="760538" y="1806039"/>
            <a:ext cx="9604375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lvl="1" indent="0" algn="l"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Exemple d’une entité dont 4 personnes font de la représentation d’intérêts et chacune a réalisé respectivement 12, 9, 3 et 2 actions de représentation d’intérêts :</a:t>
            </a:r>
          </a:p>
          <a:p>
            <a:pPr lvl="1" indent="0" algn="l"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indent="0" algn="l">
              <a:tabLst>
                <a:tab pos="176213" algn="l"/>
              </a:tabLst>
            </a:pPr>
            <a:r>
              <a:rPr lang="fr-FR" sz="2400" u="sng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 qui change </a:t>
            </a: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Anciennes LD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seules sont déclarées les actions menées par la première personne physique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 révisées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les actions de toutes les personnes physiques seront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déclarer à partir du moment où une seule dépasse les seuils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indent="0" algn="l">
              <a:tabLst>
                <a:tab pos="176213" algn="l"/>
              </a:tabLst>
            </a:pPr>
            <a:r>
              <a:rPr lang="fr-FR" sz="2400" u="sng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 qui ne change pas </a:t>
            </a:r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 personne morale doit s’inscrire car une personne physique dépasse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 seuil des 10 actions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 aucune personne physique ne dépasse les seuils, la personne morale ne doit pas s’inscrire même si la personne morale dépasse les seuils 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25891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2. Déclaration de l’ensemble des clients des représentants d’intérêts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66BDF6D-8644-412C-9D1E-82BF3385FA56}"/>
              </a:ext>
            </a:extLst>
          </p:cNvPr>
          <p:cNvSpPr txBox="1"/>
          <p:nvPr/>
        </p:nvSpPr>
        <p:spPr>
          <a:xfrm>
            <a:off x="780824" y="1781931"/>
            <a:ext cx="9315902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just"/>
            <a:r>
              <a:rPr lang="fr-FR" sz="20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Art. 18-3 de la loi du 11 octobre 2013</a:t>
            </a:r>
            <a:r>
              <a:rPr lang="fr-FR" sz="20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« </a:t>
            </a:r>
            <a:r>
              <a:rPr lang="fr-FR" sz="2000" i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Toute personne exerçant, pour le compte de tiers, une activité de représentation d'intérêts (…) communique en outre à la Haute Autorité pour la transparence de la vie publique l'identité de ces tiers</a:t>
            </a:r>
            <a:r>
              <a:rPr lang="fr-FR" sz="20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 ».</a:t>
            </a:r>
          </a:p>
          <a:p>
            <a:pPr algn="just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18A1BAD-6444-41D6-AC1E-63EF2F53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27465"/>
              </p:ext>
            </p:extLst>
          </p:nvPr>
        </p:nvGraphicFramePr>
        <p:xfrm>
          <a:off x="925990" y="2972435"/>
          <a:ext cx="9170736" cy="417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5368">
                  <a:extLst>
                    <a:ext uri="{9D8B030D-6E8A-4147-A177-3AD203B41FA5}">
                      <a16:colId xmlns:a16="http://schemas.microsoft.com/office/drawing/2014/main" val="828954171"/>
                    </a:ext>
                  </a:extLst>
                </a:gridCol>
                <a:gridCol w="4585368">
                  <a:extLst>
                    <a:ext uri="{9D8B030D-6E8A-4147-A177-3AD203B41FA5}">
                      <a16:colId xmlns:a16="http://schemas.microsoft.com/office/drawing/2014/main" val="907321975"/>
                    </a:ext>
                  </a:extLst>
                </a:gridCol>
              </a:tblGrid>
              <a:tr h="357421">
                <a:tc>
                  <a:txBody>
                    <a:bodyPr/>
                    <a:lstStyle/>
                    <a:p>
                      <a:r>
                        <a:rPr lang="fr-FR" sz="2000" dirty="0"/>
                        <a:t>Anciennes 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79677"/>
                  </a:ext>
                </a:extLst>
              </a:tr>
              <a:tr h="3174102"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2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200" b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Les </a:t>
                      </a: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cabinets de conseil et d’avocats n’ont pas à déclarer, parmi </a:t>
                      </a:r>
                      <a:b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leurs clients, les personnes morales qui ne remplissent pas les critères organiques d’un représentant d’intérêts	</a:t>
                      </a:r>
                    </a:p>
                    <a:p>
                      <a:pPr lvl="1" indent="0" algn="l">
                        <a:tabLst>
                          <a:tab pos="176213" algn="l"/>
                        </a:tabLst>
                      </a:pP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	</a:t>
                      </a:r>
                      <a:endParaRPr lang="fr-FR" sz="22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2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Cette exclusion, qui n’est pas prévue par la loi, a été </a:t>
                      </a:r>
                      <a:r>
                        <a:rPr lang="fr-FR" sz="22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supprimée</a:t>
                      </a:r>
                    </a:p>
                    <a:p>
                      <a:pPr marL="0" lvl="1" indent="0" algn="l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2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Déclaration des </a:t>
                      </a:r>
                      <a:r>
                        <a:rPr lang="fr-FR" sz="22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administrations</a:t>
                      </a: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publiques françaises, </a:t>
                      </a:r>
                      <a:r>
                        <a:rPr lang="fr-FR" sz="22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collectivités territoriales </a:t>
                      </a: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</a:t>
                      </a:r>
                      <a:r>
                        <a:rPr lang="fr-FR" sz="22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Etats étrangers </a:t>
                      </a: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pour le compte desquels </a:t>
                      </a:r>
                      <a:b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sont menées des actions </a:t>
                      </a:r>
                      <a:b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2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représentation d’intérêts auprès de responsables publics français</a:t>
                      </a:r>
                      <a:endParaRPr lang="fr-FR" sz="22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04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4912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3. Prise en compte des frais liés à la mise à disposition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1F3732B-F5C4-4388-AFFB-151DB06D2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08669"/>
              </p:ext>
            </p:extLst>
          </p:nvPr>
        </p:nvGraphicFramePr>
        <p:xfrm>
          <a:off x="760538" y="2096526"/>
          <a:ext cx="9170736" cy="4785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5368">
                  <a:extLst>
                    <a:ext uri="{9D8B030D-6E8A-4147-A177-3AD203B41FA5}">
                      <a16:colId xmlns:a16="http://schemas.microsoft.com/office/drawing/2014/main" val="3177626664"/>
                    </a:ext>
                  </a:extLst>
                </a:gridCol>
                <a:gridCol w="4585368">
                  <a:extLst>
                    <a:ext uri="{9D8B030D-6E8A-4147-A177-3AD203B41FA5}">
                      <a16:colId xmlns:a16="http://schemas.microsoft.com/office/drawing/2014/main" val="802135792"/>
                    </a:ext>
                  </a:extLst>
                </a:gridCol>
              </a:tblGrid>
              <a:tr h="132959">
                <a:tc>
                  <a:txBody>
                    <a:bodyPr/>
                    <a:lstStyle/>
                    <a:p>
                      <a:r>
                        <a:rPr lang="fr-FR" sz="2000" dirty="0"/>
                        <a:t>Anciennes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7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4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Lorsqu’une association n’emploie que des bénévoles, elle n’a pas à déclarer </a:t>
                      </a:r>
                      <a:b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 dépenses de personnel </a:t>
                      </a:r>
                      <a:b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au titre des dépenses consacrées à la représentation d’intérêts</a:t>
                      </a: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4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La rémunération de cette personne n’est</a:t>
                      </a:r>
                      <a:r>
                        <a:rPr lang="fr-FR" sz="2400" baseline="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à déclarer par aucun représentant d’intérêts</a:t>
                      </a:r>
                      <a:endParaRPr lang="fr-FR" sz="24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4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marR="0" lvl="1" indent="-342900" algn="l" defTabSz="5842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Un représentant d’intérêts </a:t>
                      </a:r>
                      <a:b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qui met </a:t>
                      </a: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gratuitement</a:t>
                      </a: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 </a:t>
                      </a:r>
                      <a:b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à disposition un de ses employés pour le compte d’un autre représentant d’intérêts </a:t>
                      </a:r>
                      <a:b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dont il est membre (association, fédération professionnelle…) devra </a:t>
                      </a: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comptabiliser une quote-part de la rémunération </a:t>
                      </a:r>
                      <a:b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de l’employé mis à disposition</a:t>
                      </a:r>
                    </a:p>
                    <a:p>
                      <a:pPr marL="457200" lvl="1" indent="-4572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3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85259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3. Prise en compte des frais liés à la mise à disposition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765E853-2F9F-4683-A760-BDE8A0095373}"/>
              </a:ext>
            </a:extLst>
          </p:cNvPr>
          <p:cNvSpPr txBox="1"/>
          <p:nvPr/>
        </p:nvSpPr>
        <p:spPr>
          <a:xfrm>
            <a:off x="803868" y="1820975"/>
            <a:ext cx="9184194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/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de la méthodologie à appliquer pour calculer la quote-part </a:t>
            </a: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représentant d’intérêts A, membre d’une association B,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gratuitement à disposition de B un de ses salariés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qu’il exerce des actions de représentation d’intérêts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L’entité A devra déclarer la part de la rémunération de son salarié correspondant à l’activité de représentation d’intérêts réalisée pour 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un salarié rémunéré 100 000 euros mis à la disposition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l’association à mi-temps, pour laquelle il réalise une activité </a:t>
            </a:r>
            <a:b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représentation d’intérêts à  40 %, la rémunération à comptabiliser sera de 40 % de 50 000 euros (= 20 000 euros)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295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4. Suppression de la non-comptabilisation des cotisations versées à certains organismes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6215B4-7DA0-44DF-B30A-0CB753EF1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75089"/>
              </p:ext>
            </p:extLst>
          </p:nvPr>
        </p:nvGraphicFramePr>
        <p:xfrm>
          <a:off x="1018120" y="1945266"/>
          <a:ext cx="9170736" cy="45697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85368">
                  <a:extLst>
                    <a:ext uri="{9D8B030D-6E8A-4147-A177-3AD203B41FA5}">
                      <a16:colId xmlns:a16="http://schemas.microsoft.com/office/drawing/2014/main" val="3562575467"/>
                    </a:ext>
                  </a:extLst>
                </a:gridCol>
                <a:gridCol w="4585368">
                  <a:extLst>
                    <a:ext uri="{9D8B030D-6E8A-4147-A177-3AD203B41FA5}">
                      <a16:colId xmlns:a16="http://schemas.microsoft.com/office/drawing/2014/main" val="3900846728"/>
                    </a:ext>
                  </a:extLst>
                </a:gridCol>
              </a:tblGrid>
              <a:tr h="391888">
                <a:tc>
                  <a:txBody>
                    <a:bodyPr/>
                    <a:lstStyle/>
                    <a:p>
                      <a:r>
                        <a:rPr lang="fr-FR" sz="2000" dirty="0"/>
                        <a:t>Anciennes 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18687"/>
                  </a:ext>
                </a:extLst>
              </a:tr>
              <a:tr h="4173503"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N’ont pas à être déclarées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les cotisations annuelles versées aux « </a:t>
                      </a:r>
                      <a:r>
                        <a:rPr lang="fr-FR" sz="2000" i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organisations reconnues comme représentatives au niveau interprofessionnel (…) compte tenu </a:t>
                      </a:r>
                      <a:br>
                        <a:rPr lang="fr-FR" sz="2000" i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</a:br>
                      <a:r>
                        <a:rPr lang="fr-FR" sz="2000" i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de leur large champ d’intervention </a:t>
                      </a: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»</a:t>
                      </a:r>
                    </a:p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0" algn="just">
                        <a:tabLst>
                          <a:tab pos="176213" algn="l"/>
                        </a:tabLst>
                      </a:pPr>
                      <a:endParaRPr lang="fr-FR" sz="20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457200" lvl="1" indent="-4572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1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Cette exclusion est supprimée</a:t>
                      </a:r>
                    </a:p>
                    <a:p>
                      <a:pPr marL="0" lvl="1" indent="0" algn="just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1" indent="-4572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Déclaration de la part des cotisations correspondant à l’activité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représentation d’intérêts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l’organisme d’appartenance</a:t>
                      </a:r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397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23032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1723" y="395593"/>
            <a:ext cx="8775786" cy="969269"/>
          </a:xfrm>
        </p:spPr>
        <p:txBody>
          <a:bodyPr/>
          <a:lstStyle/>
          <a:p>
            <a:r>
              <a:rPr lang="fr-FR" dirty="0"/>
              <a:t>5. Déclaration de non-activité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765E853-2F9F-4683-A760-BDE8A0095373}"/>
              </a:ext>
            </a:extLst>
          </p:cNvPr>
          <p:cNvSpPr txBox="1"/>
          <p:nvPr/>
        </p:nvSpPr>
        <p:spPr>
          <a:xfrm>
            <a:off x="753808" y="2389713"/>
            <a:ext cx="9443739" cy="3580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Mention de la possibilité de faire une déclaration de non-activité en cas d’absence d’activités au cours d’un exercice</a:t>
            </a:r>
          </a:p>
          <a:p>
            <a:pPr algn="l"/>
            <a:endParaRPr lang="fr-FR" sz="26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Déclaration de non activité pour un exercice donné si les seuils </a:t>
            </a:r>
            <a:b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 sont pas remplis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6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représentant d’intérêts devra indiquer n’avoir réalisé </a:t>
            </a:r>
            <a:b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aucune action et n’aura </a:t>
            </a:r>
            <a:r>
              <a:rPr lang="fr-FR" sz="2600" u="sng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aucun moyen à déclarer</a:t>
            </a:r>
          </a:p>
          <a:p>
            <a:pPr algn="l"/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4213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1723" y="395593"/>
            <a:ext cx="8775786" cy="969269"/>
          </a:xfrm>
        </p:spPr>
        <p:txBody>
          <a:bodyPr/>
          <a:lstStyle/>
          <a:p>
            <a:r>
              <a:rPr lang="fr-FR" dirty="0"/>
              <a:t>6. Déclaration des actions conjointes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765E853-2F9F-4683-A760-BDE8A0095373}"/>
              </a:ext>
            </a:extLst>
          </p:cNvPr>
          <p:cNvSpPr txBox="1"/>
          <p:nvPr/>
        </p:nvSpPr>
        <p:spPr>
          <a:xfrm>
            <a:off x="753808" y="1674096"/>
            <a:ext cx="9443739" cy="5581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Clarification des modalités de déclaration des actions réalisées par plusieurs personnes morales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600" u="sng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 une </a:t>
            </a: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personne physique est membre de plusieurs personnes morales </a:t>
            </a: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l’attribution de l’action dépend de l’</a:t>
            </a: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intérêt défendu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600" u="sng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Action conjointe d’une </a:t>
            </a: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fédération avec une entreprise </a:t>
            </a:r>
            <a:b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qu’elle représente </a:t>
            </a: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ou d’un </a:t>
            </a: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cabinet de conseil avec son client </a:t>
            </a: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chaque entité comptabilise une action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600" u="sng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Action réalisée par différentes sociétés d’un même </a:t>
            </a: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groupe </a:t>
            </a:r>
            <a:b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6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sociétés </a:t>
            </a: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chacune est susceptible d’être qualifiée </a:t>
            </a:r>
            <a:b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fr-FR" sz="26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 représentant d’intérêts et comptabilise une action</a:t>
            </a:r>
          </a:p>
          <a:p>
            <a:pPr algn="l"/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539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D1404B-E111-AE47-A921-057ACE18F3CD}"/>
              </a:ext>
            </a:extLst>
          </p:cNvPr>
          <p:cNvSpPr/>
          <p:nvPr/>
        </p:nvSpPr>
        <p:spPr>
          <a:xfrm>
            <a:off x="0" y="1338937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7902"/>
            <a:ext cx="2409371" cy="618633"/>
          </a:xfrm>
          <a:prstGeom prst="rect">
            <a:avLst/>
          </a:prstGeom>
          <a:solidFill>
            <a:srgbClr val="00C18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64390" y="1414724"/>
            <a:ext cx="268356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Organigramme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BAADD5-8386-644B-8726-2B2E053C81F1}"/>
              </a:ext>
            </a:extLst>
          </p:cNvPr>
          <p:cNvSpPr/>
          <p:nvPr/>
        </p:nvSpPr>
        <p:spPr>
          <a:xfrm>
            <a:off x="4135152" y="1672011"/>
            <a:ext cx="2398816" cy="1149325"/>
          </a:xfrm>
          <a:prstGeom prst="rect">
            <a:avLst/>
          </a:prstGeom>
          <a:solidFill>
            <a:srgbClr val="2944A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400" tIns="50800" rIns="504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200" b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Président</a:t>
            </a:r>
            <a:br>
              <a:rPr kumimoji="0" lang="fr-FR" sz="2200" b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</a:br>
            <a:r>
              <a:rPr kumimoji="0" lang="fr-FR" sz="140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Didier </a:t>
            </a:r>
            <a:r>
              <a:rPr kumimoji="0" lang="fr-FR" sz="140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Migaud</a:t>
            </a:r>
            <a:endParaRPr kumimoji="0" lang="fr-FR" sz="2200" u="none" strike="noStrike" cap="none" spc="0" normalizeH="0" baseline="0" dirty="0">
              <a:ln>
                <a:noFill/>
              </a:ln>
              <a:solidFill>
                <a:srgbClr val="FFFFFF"/>
              </a:solidFill>
              <a:uFillTx/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70F04-7C90-2B43-B05B-198DA0105257}"/>
              </a:ext>
            </a:extLst>
          </p:cNvPr>
          <p:cNvSpPr/>
          <p:nvPr/>
        </p:nvSpPr>
        <p:spPr>
          <a:xfrm>
            <a:off x="7919307" y="1672011"/>
            <a:ext cx="2398816" cy="1149325"/>
          </a:xfrm>
          <a:prstGeom prst="rect">
            <a:avLst/>
          </a:prstGeom>
          <a:solidFill>
            <a:srgbClr val="2944A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r>
              <a:rPr lang="fr-FR" sz="2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Collège</a:t>
            </a:r>
            <a:endParaRPr kumimoji="0" lang="fr-FR" sz="2200" b="1" u="none" strike="noStrike" cap="none" spc="0" normalizeH="0" baseline="0" dirty="0">
              <a:ln>
                <a:noFill/>
              </a:ln>
              <a:solidFill>
                <a:srgbClr val="FFFFFF"/>
              </a:solidFill>
              <a:uFillTx/>
              <a:latin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DF502C-1DEA-9E46-AF73-B80EB9715539}"/>
              </a:ext>
            </a:extLst>
          </p:cNvPr>
          <p:cNvSpPr/>
          <p:nvPr/>
        </p:nvSpPr>
        <p:spPr>
          <a:xfrm>
            <a:off x="4135152" y="3069484"/>
            <a:ext cx="2398816" cy="2025030"/>
          </a:xfrm>
          <a:prstGeom prst="rect">
            <a:avLst/>
          </a:prstGeom>
          <a:solidFill>
            <a:srgbClr val="5A6EC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800"/>
              </a:lnSpc>
            </a:pPr>
            <a:endParaRPr lang="fr-FR" sz="16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800"/>
              </a:lnSpc>
            </a:pPr>
            <a:r>
              <a:rPr lang="fr-FR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Secrétaire générale</a:t>
            </a:r>
            <a:br>
              <a:rPr lang="fr-FR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Louise Bréhier</a:t>
            </a:r>
          </a:p>
          <a:p>
            <a:pPr>
              <a:lnSpc>
                <a:spcPts val="1800"/>
              </a:lnSpc>
            </a:pPr>
            <a:endParaRPr lang="fr-FR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800"/>
              </a:lnSpc>
            </a:pPr>
            <a:r>
              <a:rPr lang="fr-FR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Secrétaires généraux adjoints </a:t>
            </a:r>
          </a:p>
          <a:p>
            <a:pPr>
              <a:lnSpc>
                <a:spcPts val="1800"/>
              </a:lnSpc>
            </a:pPr>
            <a:r>
              <a:rPr lang="fr-FR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 </a:t>
            </a:r>
            <a:r>
              <a:rPr lang="fr-FR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Smaniotto</a:t>
            </a:r>
            <a:r>
              <a:rPr lang="fr-FR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Julie Joly-Hurard</a:t>
            </a:r>
            <a:br>
              <a:rPr lang="fr-FR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141555" y="5615817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des publics, de l’information et de la communication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1645382" y="5612797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du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 des responsables publics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7655491" y="5623014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des 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systèmes d’information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6146385" y="5623014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juridique et déontologie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9167873" y="5623014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</a:p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et financière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4843971" y="3966577"/>
            <a:ext cx="785191" cy="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necteur droit 34"/>
          <p:cNvCxnSpPr/>
          <p:nvPr/>
        </p:nvCxnSpPr>
        <p:spPr>
          <a:xfrm>
            <a:off x="6618055" y="2244866"/>
            <a:ext cx="1172689" cy="0"/>
          </a:xfrm>
          <a:prstGeom prst="line">
            <a:avLst/>
          </a:prstGeom>
          <a:noFill/>
          <a:ln w="25400" cap="flat">
            <a:solidFill>
              <a:srgbClr val="2944A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necteur droit 35"/>
          <p:cNvCxnSpPr/>
          <p:nvPr/>
        </p:nvCxnSpPr>
        <p:spPr>
          <a:xfrm>
            <a:off x="5303094" y="2891050"/>
            <a:ext cx="0" cy="89217"/>
          </a:xfrm>
          <a:prstGeom prst="line">
            <a:avLst/>
          </a:prstGeom>
          <a:noFill/>
          <a:ln w="25400" cap="flat">
            <a:solidFill>
              <a:srgbClr val="2944A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necteur droit 36"/>
          <p:cNvCxnSpPr/>
          <p:nvPr/>
        </p:nvCxnSpPr>
        <p:spPr>
          <a:xfrm flipH="1">
            <a:off x="842948" y="4204053"/>
            <a:ext cx="3292204" cy="0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necteur droit 37"/>
          <p:cNvCxnSpPr/>
          <p:nvPr/>
        </p:nvCxnSpPr>
        <p:spPr>
          <a:xfrm>
            <a:off x="842947" y="4204053"/>
            <a:ext cx="0" cy="1219200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onnecteur droit 38"/>
          <p:cNvCxnSpPr/>
          <p:nvPr/>
        </p:nvCxnSpPr>
        <p:spPr>
          <a:xfrm>
            <a:off x="2320565" y="4204053"/>
            <a:ext cx="0" cy="1210744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necteur droit 41"/>
          <p:cNvCxnSpPr/>
          <p:nvPr/>
        </p:nvCxnSpPr>
        <p:spPr>
          <a:xfrm flipH="1">
            <a:off x="6533969" y="4204053"/>
            <a:ext cx="3317680" cy="0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necteur droit 43"/>
          <p:cNvCxnSpPr/>
          <p:nvPr/>
        </p:nvCxnSpPr>
        <p:spPr>
          <a:xfrm>
            <a:off x="8348693" y="4204053"/>
            <a:ext cx="0" cy="1170814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4" b="73333"/>
          <a:stretch/>
        </p:blipFill>
        <p:spPr>
          <a:xfrm>
            <a:off x="0" y="0"/>
            <a:ext cx="2052918" cy="1371600"/>
          </a:xfrm>
          <a:prstGeom prst="rect">
            <a:avLst/>
          </a:prstGeom>
        </p:spPr>
      </p:pic>
      <p:cxnSp>
        <p:nvCxnSpPr>
          <p:cNvPr id="48" name="Connecteur droit 47"/>
          <p:cNvCxnSpPr/>
          <p:nvPr/>
        </p:nvCxnSpPr>
        <p:spPr>
          <a:xfrm>
            <a:off x="3827632" y="4204053"/>
            <a:ext cx="0" cy="1220510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Connecteur droit 48"/>
          <p:cNvCxnSpPr/>
          <p:nvPr/>
        </p:nvCxnSpPr>
        <p:spPr>
          <a:xfrm>
            <a:off x="6841627" y="4204053"/>
            <a:ext cx="0" cy="1170814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C522AE-5A49-444A-8144-9531B9F0F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autorité administrative indépendante </a:t>
            </a:r>
          </a:p>
          <a:p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9851649" y="4204053"/>
            <a:ext cx="0" cy="1170814"/>
          </a:xfrm>
          <a:prstGeom prst="line">
            <a:avLst/>
          </a:prstGeom>
          <a:noFill/>
          <a:ln w="25400" cap="flat">
            <a:solidFill>
              <a:srgbClr val="929ED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DA453A2-F6CD-ED4A-B501-94FEAF5A899F}"/>
              </a:ext>
            </a:extLst>
          </p:cNvPr>
          <p:cNvSpPr/>
          <p:nvPr/>
        </p:nvSpPr>
        <p:spPr>
          <a:xfrm>
            <a:off x="3149436" y="5623013"/>
            <a:ext cx="1367551" cy="1240103"/>
          </a:xfrm>
          <a:prstGeom prst="rect">
            <a:avLst/>
          </a:prstGeom>
          <a:solidFill>
            <a:srgbClr val="929ED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ts val="1600"/>
              </a:lnSpc>
            </a:pPr>
            <a:r>
              <a:rPr lang="fr-FR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du contrôle des représentants d’intérêts</a:t>
            </a:r>
          </a:p>
        </p:txBody>
      </p:sp>
    </p:spTree>
    <p:extLst>
      <p:ext uri="{BB962C8B-B14F-4D97-AF65-F5344CB8AC3E}">
        <p14:creationId xmlns:p14="http://schemas.microsoft.com/office/powerpoint/2010/main" val="14740570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6241" y="291120"/>
            <a:ext cx="8775786" cy="969269"/>
          </a:xfrm>
        </p:spPr>
        <p:txBody>
          <a:bodyPr/>
          <a:lstStyle/>
          <a:p>
            <a:r>
              <a:rPr lang="fr-FR" dirty="0"/>
              <a:t>7. Déclaration du nombre de personnes employées en ETPT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765E853-2F9F-4683-A760-BDE8A0095373}"/>
              </a:ext>
            </a:extLst>
          </p:cNvPr>
          <p:cNvSpPr txBox="1"/>
          <p:nvPr/>
        </p:nvSpPr>
        <p:spPr>
          <a:xfrm>
            <a:off x="670832" y="1687225"/>
            <a:ext cx="9535886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</a:rPr>
              <a:t>Déclaration en ETPT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2944A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</a:rPr>
              <a:t>Calcul de l’ETPT selon la part du temps passé à réaliser </a:t>
            </a:r>
            <a:br>
              <a:rPr lang="fr-FR" sz="2800" dirty="0">
                <a:solidFill>
                  <a:srgbClr val="2944A1"/>
                </a:solidFill>
              </a:rPr>
            </a:br>
            <a:r>
              <a:rPr lang="fr-FR" sz="2800" dirty="0">
                <a:solidFill>
                  <a:srgbClr val="2944A1"/>
                </a:solidFill>
              </a:rPr>
              <a:t>des activités de représentation d’intérêts et le pourcentage de rémunération retenu</a:t>
            </a:r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: </a:t>
            </a:r>
          </a:p>
          <a:p>
            <a:pPr algn="l"/>
            <a:endParaRPr lang="fr-FR" sz="10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Directeur affaires publiques </a:t>
            </a: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60 % de son activité consacrée à la représentation d’intérêts</a:t>
            </a: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ETPT de 0,6</a:t>
            </a:r>
          </a:p>
          <a:p>
            <a:pPr algn="l"/>
            <a:endParaRPr lang="fr-FR" sz="2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2400" dirty="0">
                <a:solidFill>
                  <a:srgbClr val="00C1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Directrice générale d’une entreprise </a:t>
            </a: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20 % de son activité consacrée à la représentation d’intérêts</a:t>
            </a:r>
          </a:p>
          <a:p>
            <a:pPr marL="342900" indent="-342900" algn="l">
              <a:buFontTx/>
              <a:buChar char="-"/>
            </a:pPr>
            <a:r>
              <a:rPr lang="fr-FR" sz="2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ETPT de 0,2</a:t>
            </a:r>
          </a:p>
          <a:p>
            <a:pPr algn="l"/>
            <a:endParaRPr lang="fr-FR" sz="20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3774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F24691F6-BF4A-4820-A526-DFEFC441D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2917" y="291120"/>
            <a:ext cx="7894647" cy="969269"/>
          </a:xfrm>
        </p:spPr>
        <p:txBody>
          <a:bodyPr/>
          <a:lstStyle/>
          <a:p>
            <a:r>
              <a:rPr lang="fr-FR" dirty="0"/>
              <a:t>8. La déclaration du chiffre d’affaires lié aux activités de représentation d’intérêts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F81D9EA-EF7F-42A6-8AC0-90B2006DC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63638"/>
              </p:ext>
            </p:extLst>
          </p:nvPr>
        </p:nvGraphicFramePr>
        <p:xfrm>
          <a:off x="459876" y="2009734"/>
          <a:ext cx="9772060" cy="515954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86030">
                  <a:extLst>
                    <a:ext uri="{9D8B030D-6E8A-4147-A177-3AD203B41FA5}">
                      <a16:colId xmlns:a16="http://schemas.microsoft.com/office/drawing/2014/main" val="1753628584"/>
                    </a:ext>
                  </a:extLst>
                </a:gridCol>
                <a:gridCol w="4886030">
                  <a:extLst>
                    <a:ext uri="{9D8B030D-6E8A-4147-A177-3AD203B41FA5}">
                      <a16:colId xmlns:a16="http://schemas.microsoft.com/office/drawing/2014/main" val="3269328664"/>
                    </a:ext>
                  </a:extLst>
                </a:gridCol>
              </a:tblGrid>
              <a:tr h="496106">
                <a:tc>
                  <a:txBody>
                    <a:bodyPr/>
                    <a:lstStyle/>
                    <a:p>
                      <a:r>
                        <a:rPr lang="fr-FR" dirty="0"/>
                        <a:t>Anciennes LD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LD révisées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4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9078"/>
                  </a:ext>
                </a:extLst>
              </a:tr>
              <a:tr h="4258239">
                <a:tc>
                  <a:txBody>
                    <a:bodyPr/>
                    <a:lstStyle/>
                    <a:p>
                      <a:pPr marL="457200" lvl="1" indent="-457200" algn="just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endParaRPr lang="fr-FR" sz="2000" b="1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Déclaration annuelle du chiffre d’affaires et du montant des dépenses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représentation d’intérêts </a:t>
                      </a:r>
                      <a:b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2000" dirty="0">
                          <a:solidFill>
                            <a:srgbClr val="2944A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tous les représentants d’intérêts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just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dirty="0">
                        <a:solidFill>
                          <a:srgbClr val="2944A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Disparition de la déclaration du chiffre d’affaires pour toutes les entités</a:t>
                      </a: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endParaRPr lang="fr-FR" sz="2000" b="0" i="0" u="none" strike="noStrike" cap="none" spc="0" baseline="0" dirty="0">
                        <a:ln>
                          <a:noFill/>
                        </a:ln>
                        <a:solidFill>
                          <a:srgbClr val="2944A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ill Sans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Déclaration annuelle du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C18C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chiffre d’affaires lié à la représentation d’intérêts </a:t>
                      </a:r>
                      <a:b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pour les cabinets de conseil et d’avocats</a:t>
                      </a:r>
                    </a:p>
                    <a:p>
                      <a:pPr marL="0" lvl="1" indent="0" algn="l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b="0" i="0" u="none" strike="noStrike" cap="none" spc="0" baseline="0" dirty="0">
                        <a:ln>
                          <a:noFill/>
                        </a:ln>
                        <a:solidFill>
                          <a:srgbClr val="2944A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ill Sans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Ils ne devront déclarer que les 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C18C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dépenses</a:t>
                      </a: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 engagées pour leur compte </a:t>
                      </a:r>
                      <a:b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(ex : cotisations) </a:t>
                      </a:r>
                    </a:p>
                    <a:p>
                      <a:pPr marL="0" lvl="1" indent="0" algn="l">
                        <a:buFont typeface="Wingdings" panose="05000000000000000000" pitchFamily="2" charset="2"/>
                        <a:buNone/>
                        <a:tabLst>
                          <a:tab pos="176213" algn="l"/>
                        </a:tabLst>
                      </a:pPr>
                      <a:endParaRPr lang="fr-FR" sz="2000" b="0" i="0" u="none" strike="noStrike" cap="none" spc="0" baseline="0" dirty="0">
                        <a:ln>
                          <a:noFill/>
                        </a:ln>
                        <a:solidFill>
                          <a:srgbClr val="2944A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Gill Sans"/>
                      </a:endParaRPr>
                    </a:p>
                    <a:p>
                      <a:pPr marL="342900" lvl="1" indent="-342900" algn="l">
                        <a:buFont typeface="Wingdings" panose="05000000000000000000" pitchFamily="2" charset="2"/>
                        <a:buChar char="ü"/>
                        <a:tabLst>
                          <a:tab pos="176213" algn="l"/>
                        </a:tabLst>
                      </a:pP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En cas d’action menée par un cabinet </a:t>
                      </a:r>
                      <a:b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</a:br>
                      <a:r>
                        <a:rPr lang="fr-FR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2944A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Gill Sans"/>
                        </a:rPr>
                        <a:t>et son client, seul le client doit comptabiliser les moyens engagés</a:t>
                      </a:r>
                    </a:p>
                  </a:txBody>
                  <a:tcPr>
                    <a:lnL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44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5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2408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9064" y="2952510"/>
            <a:ext cx="6523156" cy="3509250"/>
          </a:xfrm>
        </p:spPr>
        <p:txBody>
          <a:bodyPr/>
          <a:lstStyle/>
          <a:p>
            <a:r>
              <a:rPr lang="fr-FR" sz="5400" dirty="0"/>
              <a:t>Entrée en vigueur et contrôles</a:t>
            </a:r>
          </a:p>
        </p:txBody>
      </p:sp>
    </p:spTree>
    <p:extLst>
      <p:ext uri="{BB962C8B-B14F-4D97-AF65-F5344CB8AC3E}">
        <p14:creationId xmlns:p14="http://schemas.microsoft.com/office/powerpoint/2010/main" val="26753479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37231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7418" y="425098"/>
            <a:ext cx="8311996" cy="969269"/>
          </a:xfrm>
        </p:spPr>
        <p:txBody>
          <a:bodyPr/>
          <a:lstStyle/>
          <a:p>
            <a:r>
              <a:rPr lang="fr-FR" dirty="0"/>
              <a:t>Principales étapes à venir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FDD0555-E787-4F17-B4DC-FC89A74099AE}"/>
              </a:ext>
            </a:extLst>
          </p:cNvPr>
          <p:cNvSpPr txBox="1"/>
          <p:nvPr/>
        </p:nvSpPr>
        <p:spPr>
          <a:xfrm>
            <a:off x="512636" y="1812128"/>
            <a:ext cx="9852277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 en vigueur le 1</a:t>
            </a:r>
            <a:r>
              <a:rPr lang="fr-FR" sz="2800" baseline="300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octobre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Modifications du </a:t>
            </a:r>
            <a:r>
              <a:rPr lang="fr-FR" sz="2800" dirty="0" err="1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téléservice</a:t>
            </a: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du site Internet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Exemples intégrés dans les FAQ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à jour des fiches pratiques et vidéos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 sur la base de deux lignes directrices </a:t>
            </a:r>
            <a:b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un exercice donné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Contrôles pédagogiques</a:t>
            </a:r>
          </a:p>
          <a:p>
            <a:pPr lvl="1" indent="0" algn="just">
              <a:tabLst>
                <a:tab pos="176213" algn="l"/>
              </a:tabLst>
            </a:pPr>
            <a:endParaRPr lang="fr-FR" sz="32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744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D1026B-5C89-984A-B5F8-378B7C8A6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0"/>
            <a:ext cx="10680700" cy="7556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973274C-EDCE-A345-B0AD-69CC87BF1BB9}"/>
              </a:ext>
            </a:extLst>
          </p:cNvPr>
          <p:cNvSpPr txBox="1"/>
          <p:nvPr/>
        </p:nvSpPr>
        <p:spPr>
          <a:xfrm>
            <a:off x="1197625" y="832227"/>
            <a:ext cx="7912581" cy="4032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400" rIns="50800" bIns="108000" numCol="1" spcCol="38100" rtlCol="0" anchor="t" anchorCtr="0">
            <a:spAutoFit/>
          </a:bodyPr>
          <a:lstStyle/>
          <a:p>
            <a:pPr>
              <a:lnSpc>
                <a:spcPts val="6700"/>
              </a:lnSpc>
              <a:spcBef>
                <a:spcPts val="600"/>
              </a:spcBef>
            </a:pPr>
            <a:endParaRPr lang="fr-FR" sz="7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6700"/>
              </a:lnSpc>
              <a:spcBef>
                <a:spcPts val="600"/>
              </a:spcBef>
            </a:pPr>
            <a:endParaRPr lang="fr-FR" sz="7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6700"/>
              </a:lnSpc>
              <a:spcBef>
                <a:spcPts val="600"/>
              </a:spcBef>
            </a:pPr>
            <a:r>
              <a:rPr lang="fr-FR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</a:t>
            </a:r>
            <a:br>
              <a:rPr lang="fr-FR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7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votre attention </a:t>
            </a:r>
          </a:p>
          <a:p>
            <a:pPr algn="l">
              <a:lnSpc>
                <a:spcPts val="1000"/>
              </a:lnSpc>
              <a:spcBef>
                <a:spcPts val="600"/>
              </a:spcBef>
            </a:pPr>
            <a:endParaRPr lang="fr-FR" sz="7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83"/>
          <a:stretch/>
        </p:blipFill>
        <p:spPr>
          <a:xfrm>
            <a:off x="9864090" y="6686975"/>
            <a:ext cx="46101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505" y="6457967"/>
            <a:ext cx="9150851" cy="705258"/>
          </a:xfrm>
          <a:prstGeom prst="rect">
            <a:avLst/>
          </a:prstGeom>
          <a:ln w="19050">
            <a:solidFill>
              <a:srgbClr val="00C18C"/>
            </a:solidFill>
          </a:ln>
        </p:spPr>
        <p:txBody>
          <a:bodyPr wrap="square">
            <a:sp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B7F2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 droits réservés. Toute utilisation, diffusion ou publication totale ou partielle de ce document est interdite, sauf autorisation expresse de la Haute Autorité. </a:t>
            </a:r>
          </a:p>
        </p:txBody>
      </p:sp>
    </p:spTree>
    <p:extLst>
      <p:ext uri="{BB962C8B-B14F-4D97-AF65-F5344CB8AC3E}">
        <p14:creationId xmlns:p14="http://schemas.microsoft.com/office/powerpoint/2010/main" val="33324352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collège indépendant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4" b="73333"/>
          <a:stretch/>
        </p:blipFill>
        <p:spPr>
          <a:xfrm>
            <a:off x="0" y="0"/>
            <a:ext cx="2052918" cy="137160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-318305" y="2343143"/>
            <a:ext cx="4852718" cy="3290332"/>
            <a:chOff x="-46138" y="2040095"/>
            <a:chExt cx="6235150" cy="204872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A3DA22-E309-F044-8237-75C68186A2A4}"/>
                </a:ext>
              </a:extLst>
            </p:cNvPr>
            <p:cNvSpPr txBox="1"/>
            <p:nvPr/>
          </p:nvSpPr>
          <p:spPr>
            <a:xfrm>
              <a:off x="1611587" y="2466144"/>
              <a:ext cx="4577425" cy="16226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5998" tIns="55998" rIns="55998" bIns="55998" numCol="1" spcCol="38100" rtlCol="0" anchor="t" anchorCtr="0">
              <a:spAutoFit/>
            </a:bodyPr>
            <a:lstStyle/>
            <a:p>
              <a:pPr algn="l"/>
              <a:r>
                <a:rPr lang="fr-FR" sz="18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 services de la Haute Autorité instruisent les dossiers </a:t>
              </a:r>
            </a:p>
            <a:p>
              <a:pPr algn="l"/>
              <a:endPara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fr-FR" sz="18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rapporteur peut être nommé pour un dossier complexe ou présentant une question juridique nouvelle</a:t>
              </a:r>
            </a:p>
            <a:p>
              <a:pPr algn="l"/>
              <a:endPara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endPara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8348" y="2040095"/>
              <a:ext cx="4044492" cy="354569"/>
            </a:xfrm>
            <a:prstGeom prst="rect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46138" y="2105354"/>
              <a:ext cx="6093462" cy="229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 fonctionnement du collège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Connecteur droit 10"/>
            <p:cNvCxnSpPr>
              <a:cxnSpLocks/>
              <a:endCxn id="22" idx="4"/>
            </p:cNvCxnSpPr>
            <p:nvPr/>
          </p:nvCxnSpPr>
          <p:spPr>
            <a:xfrm>
              <a:off x="1415628" y="2386275"/>
              <a:ext cx="0" cy="766927"/>
            </a:xfrm>
            <a:prstGeom prst="line">
              <a:avLst/>
            </a:prstGeom>
            <a:ln>
              <a:solidFill>
                <a:srgbClr val="00C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Diagramme 15"/>
          <p:cNvGraphicFramePr/>
          <p:nvPr/>
        </p:nvGraphicFramePr>
        <p:xfrm>
          <a:off x="3757612" y="1930934"/>
          <a:ext cx="8280500" cy="516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Ellipse 31"/>
          <p:cNvSpPr/>
          <p:nvPr/>
        </p:nvSpPr>
        <p:spPr>
          <a:xfrm>
            <a:off x="741947" y="3179501"/>
            <a:ext cx="153286" cy="154800"/>
          </a:xfrm>
          <a:prstGeom prst="ellipse">
            <a:avLst/>
          </a:prstGeom>
          <a:solidFill>
            <a:srgbClr val="00C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3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AE432F8-F4CD-4280-93C1-C9F910113AE8}"/>
              </a:ext>
            </a:extLst>
          </p:cNvPr>
          <p:cNvSpPr/>
          <p:nvPr/>
        </p:nvSpPr>
        <p:spPr>
          <a:xfrm>
            <a:off x="742721" y="3976035"/>
            <a:ext cx="153286" cy="154800"/>
          </a:xfrm>
          <a:prstGeom prst="ellipse">
            <a:avLst/>
          </a:prstGeom>
          <a:solidFill>
            <a:srgbClr val="00C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30" dirty="0"/>
          </a:p>
        </p:txBody>
      </p:sp>
    </p:spTree>
    <p:extLst>
      <p:ext uri="{BB962C8B-B14F-4D97-AF65-F5344CB8AC3E}">
        <p14:creationId xmlns:p14="http://schemas.microsoft.com/office/powerpoint/2010/main" val="40916233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848593" y="2118431"/>
            <a:ext cx="5374768" cy="4626907"/>
            <a:chOff x="990825" y="1712580"/>
            <a:chExt cx="4875891" cy="4197446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5A3DA22-E309-F044-8237-75C68186A2A4}"/>
                </a:ext>
              </a:extLst>
            </p:cNvPr>
            <p:cNvSpPr txBox="1"/>
            <p:nvPr/>
          </p:nvSpPr>
          <p:spPr>
            <a:xfrm>
              <a:off x="1289291" y="2154444"/>
              <a:ext cx="4577425" cy="3755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5998" tIns="55998" rIns="55998" bIns="55998" numCol="1" spcCol="38100" rtlCol="0" anchor="t" anchorCtr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fr-FR" sz="24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Contrôler le patrimoine </a:t>
              </a:r>
            </a:p>
            <a:p>
              <a:pPr algn="l">
                <a:lnSpc>
                  <a:spcPct val="150000"/>
                </a:lnSpc>
              </a:pPr>
              <a:r>
                <a:rPr lang="fr-FR" sz="24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Prévenir les conflits d’intérêts</a:t>
              </a:r>
            </a:p>
            <a:p>
              <a:pPr algn="l">
                <a:spcBef>
                  <a:spcPts val="600"/>
                </a:spcBef>
                <a:tabLst>
                  <a:tab pos="283484" algn="l"/>
                </a:tabLst>
              </a:pPr>
              <a:r>
                <a:rPr lang="fr-FR" sz="24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Promouvoir la transparence de la vie publique</a:t>
              </a:r>
            </a:p>
            <a:p>
              <a:pPr algn="l">
                <a:spcBef>
                  <a:spcPts val="1000"/>
                </a:spcBef>
                <a:tabLst>
                  <a:tab pos="283484" algn="l"/>
                </a:tabLst>
              </a:pPr>
              <a:r>
                <a:rPr lang="fr-FR" sz="24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Encadrer les relations entres les RI et les pouvoirs publics</a:t>
              </a:r>
            </a:p>
            <a:p>
              <a:pPr algn="l">
                <a:spcBef>
                  <a:spcPts val="1000"/>
                </a:spcBef>
                <a:tabLst>
                  <a:tab pos="283484" algn="l"/>
                </a:tabLst>
              </a:pPr>
              <a:r>
                <a:rPr lang="fr-FR" sz="2400" dirty="0">
                  <a:solidFill>
                    <a:srgbClr val="2944A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Contrôler les projets de mobilité professionnelle de certains agents et responsables publics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3941" y="1712580"/>
              <a:ext cx="1414782" cy="440237"/>
            </a:xfrm>
            <a:prstGeom prst="rect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63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4935" y="1745240"/>
              <a:ext cx="1413787" cy="362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Les missions 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1061727" y="2108213"/>
              <a:ext cx="0" cy="2814343"/>
            </a:xfrm>
            <a:prstGeom prst="line">
              <a:avLst/>
            </a:prstGeom>
            <a:ln>
              <a:solidFill>
                <a:srgbClr val="00C1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990825" y="2415595"/>
              <a:ext cx="140432" cy="140432"/>
            </a:xfrm>
            <a:prstGeom prst="ellipse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63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992198" y="2923500"/>
              <a:ext cx="139058" cy="140432"/>
            </a:xfrm>
            <a:prstGeom prst="ellipse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63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992198" y="3374953"/>
              <a:ext cx="139058" cy="140432"/>
            </a:xfrm>
            <a:prstGeom prst="ellipse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63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992198" y="4164301"/>
              <a:ext cx="139058" cy="140432"/>
            </a:xfrm>
            <a:prstGeom prst="ellipse">
              <a:avLst/>
            </a:prstGeom>
            <a:solidFill>
              <a:srgbClr val="00C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463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7D8AC8D-0956-8344-81A6-DE99F0477524}"/>
              </a:ext>
            </a:extLst>
          </p:cNvPr>
          <p:cNvSpPr/>
          <p:nvPr/>
        </p:nvSpPr>
        <p:spPr>
          <a:xfrm>
            <a:off x="6653272" y="2022707"/>
            <a:ext cx="3458175" cy="5464800"/>
          </a:xfrm>
          <a:prstGeom prst="rect">
            <a:avLst/>
          </a:prstGeom>
          <a:gradFill>
            <a:gsLst>
              <a:gs pos="0">
                <a:srgbClr val="E8F8F2"/>
              </a:gs>
              <a:gs pos="37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BC4CD9-74DE-EF41-A667-293243ACB74A}"/>
              </a:ext>
            </a:extLst>
          </p:cNvPr>
          <p:cNvSpPr txBox="1"/>
          <p:nvPr/>
        </p:nvSpPr>
        <p:spPr>
          <a:xfrm>
            <a:off x="6843890" y="2470918"/>
            <a:ext cx="3076938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1600"/>
              </a:lnSpc>
            </a:pPr>
            <a:r>
              <a:rPr lang="fr-FR" sz="20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 légal</a:t>
            </a:r>
          </a:p>
          <a:p>
            <a:pPr algn="l">
              <a:lnSpc>
                <a:spcPts val="16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fr-FR" sz="1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Lois transparence </a:t>
            </a:r>
            <a:b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octobre 2013 </a:t>
            </a:r>
          </a:p>
          <a:p>
            <a:pPr algn="l">
              <a:lnSpc>
                <a:spcPts val="10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fr-FR" sz="1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déontologie </a:t>
            </a:r>
            <a:b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 2016</a:t>
            </a:r>
          </a:p>
          <a:p>
            <a:pPr algn="l">
              <a:lnSpc>
                <a:spcPts val="16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fr-FR" sz="1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Sapin II</a:t>
            </a:r>
          </a:p>
          <a:p>
            <a:pPr algn="l">
              <a:lnSpc>
                <a:spcPts val="1600"/>
              </a:lnSpc>
            </a:pPr>
            <a: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décembre 2016</a:t>
            </a:r>
          </a:p>
          <a:p>
            <a:pPr algn="l">
              <a:lnSpc>
                <a:spcPts val="10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0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fr-FR" sz="1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AAI </a:t>
            </a:r>
            <a:b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janvier 2017</a:t>
            </a:r>
          </a:p>
          <a:p>
            <a:pPr algn="l">
              <a:lnSpc>
                <a:spcPts val="1600"/>
              </a:lnSpc>
            </a:pPr>
            <a:endParaRPr lang="fr-FR" sz="14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600"/>
              </a:lnSpc>
            </a:pPr>
            <a:r>
              <a:rPr lang="fr-FR" sz="1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Loi de transformation de la fonction publique</a:t>
            </a:r>
          </a:p>
          <a:p>
            <a:pPr algn="l">
              <a:lnSpc>
                <a:spcPts val="1600"/>
              </a:lnSpc>
            </a:pPr>
            <a:r>
              <a:rPr lang="fr-FR" sz="14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août 2019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4" b="73333"/>
          <a:stretch/>
        </p:blipFill>
        <p:spPr>
          <a:xfrm>
            <a:off x="0" y="0"/>
            <a:ext cx="2052918" cy="1371600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FE5DEC1-3D89-49FD-A683-AF7AC60CC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Garantir l’intégrité </a:t>
            </a:r>
            <a:br>
              <a:rPr lang="fr-FR" dirty="0"/>
            </a:br>
            <a:r>
              <a:rPr lang="fr-FR" dirty="0"/>
              <a:t>des responsables publics</a:t>
            </a:r>
          </a:p>
          <a:p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850107" y="5656835"/>
            <a:ext cx="153286" cy="154800"/>
          </a:xfrm>
          <a:prstGeom prst="ellipse">
            <a:avLst/>
          </a:prstGeom>
          <a:solidFill>
            <a:srgbClr val="00C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4630"/>
          </a:p>
        </p:txBody>
      </p:sp>
    </p:spTree>
    <p:extLst>
      <p:ext uri="{BB962C8B-B14F-4D97-AF65-F5344CB8AC3E}">
        <p14:creationId xmlns:p14="http://schemas.microsoft.com/office/powerpoint/2010/main" val="7201006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DD1404B-E111-AE47-A921-057ACE18F3CD}"/>
              </a:ext>
            </a:extLst>
          </p:cNvPr>
          <p:cNvSpPr/>
          <p:nvPr/>
        </p:nvSpPr>
        <p:spPr>
          <a:xfrm>
            <a:off x="3608" y="1350373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6E6320-6D17-024E-A020-DD3A476C0F05}"/>
              </a:ext>
            </a:extLst>
          </p:cNvPr>
          <p:cNvSpPr txBox="1"/>
          <p:nvPr/>
        </p:nvSpPr>
        <p:spPr>
          <a:xfrm>
            <a:off x="882677" y="2181583"/>
            <a:ext cx="238694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ts val="24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&amp; Services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A2AD7D-D272-F540-899A-4F0914D1AD6B}"/>
              </a:ext>
            </a:extLst>
          </p:cNvPr>
          <p:cNvSpPr txBox="1"/>
          <p:nvPr/>
        </p:nvSpPr>
        <p:spPr>
          <a:xfrm>
            <a:off x="4174795" y="2181424"/>
            <a:ext cx="238694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24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E67F14B-93F1-764A-8378-D5E88ACF0758}"/>
              </a:ext>
            </a:extLst>
          </p:cNvPr>
          <p:cNvSpPr txBox="1"/>
          <p:nvPr/>
        </p:nvSpPr>
        <p:spPr>
          <a:xfrm>
            <a:off x="7409760" y="2181423"/>
            <a:ext cx="238694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24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AC85381-B194-7F4D-83F2-479D10DEE0F2}"/>
              </a:ext>
            </a:extLst>
          </p:cNvPr>
          <p:cNvCxnSpPr/>
          <p:nvPr/>
        </p:nvCxnSpPr>
        <p:spPr>
          <a:xfrm>
            <a:off x="882677" y="2754511"/>
            <a:ext cx="2386940" cy="0"/>
          </a:xfrm>
          <a:prstGeom prst="line">
            <a:avLst/>
          </a:prstGeom>
          <a:noFill/>
          <a:ln w="25400" cap="flat">
            <a:solidFill>
              <a:srgbClr val="2944A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D09A96D-E524-024D-9013-650EE835393A}"/>
              </a:ext>
            </a:extLst>
          </p:cNvPr>
          <p:cNvCxnSpPr/>
          <p:nvPr/>
        </p:nvCxnSpPr>
        <p:spPr>
          <a:xfrm>
            <a:off x="4161214" y="2754511"/>
            <a:ext cx="2386940" cy="0"/>
          </a:xfrm>
          <a:prstGeom prst="line">
            <a:avLst/>
          </a:prstGeom>
          <a:noFill/>
          <a:ln w="25400" cap="flat">
            <a:solidFill>
              <a:srgbClr val="2944A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58EAA85-0658-7943-8E61-B76A34D5FBA7}"/>
              </a:ext>
            </a:extLst>
          </p:cNvPr>
          <p:cNvCxnSpPr/>
          <p:nvPr/>
        </p:nvCxnSpPr>
        <p:spPr>
          <a:xfrm>
            <a:off x="7446142" y="2754511"/>
            <a:ext cx="2386940" cy="0"/>
          </a:xfrm>
          <a:prstGeom prst="line">
            <a:avLst/>
          </a:prstGeom>
          <a:noFill/>
          <a:ln w="25400" cap="flat">
            <a:solidFill>
              <a:srgbClr val="2944A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BE1367D-E756-CC45-9F33-3155585DB33A}"/>
              </a:ext>
            </a:extLst>
          </p:cNvPr>
          <p:cNvSpPr txBox="1"/>
          <p:nvPr/>
        </p:nvSpPr>
        <p:spPr>
          <a:xfrm>
            <a:off x="858927" y="2985874"/>
            <a:ext cx="247594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millions d’euros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2022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 </a:t>
            </a:r>
          </a:p>
          <a:p>
            <a:pPr algn="l">
              <a:lnSpc>
                <a:spcPts val="1800"/>
              </a:lnSpc>
            </a:pPr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directions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8982EDC-0161-5342-A57B-ED091BFB5214}"/>
              </a:ext>
            </a:extLst>
          </p:cNvPr>
          <p:cNvSpPr txBox="1"/>
          <p:nvPr/>
        </p:nvSpPr>
        <p:spPr>
          <a:xfrm>
            <a:off x="4136707" y="2973999"/>
            <a:ext cx="2375065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1800"/>
              </a:lnSpc>
            </a:pP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95 000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déclarations reçues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8 ans </a:t>
            </a:r>
          </a:p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10 659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d’intérêts et de patrimoine reçues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2022</a:t>
            </a:r>
          </a:p>
          <a:p>
            <a:pPr algn="l">
              <a:lnSpc>
                <a:spcPts val="1800"/>
              </a:lnSpc>
            </a:pPr>
            <a:endParaRPr lang="fr-FR" sz="24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dossiers transmis à la justice depuis 2014</a:t>
            </a:r>
          </a:p>
          <a:p>
            <a:pPr algn="l">
              <a:lnSpc>
                <a:spcPts val="1800"/>
              </a:lnSpc>
            </a:pPr>
            <a:endParaRPr lang="fr-FR" sz="2400" b="1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Près de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avis déontologiques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rendus en 2022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AC7E359-10D3-604B-9465-162B3F1A8C34}"/>
              </a:ext>
            </a:extLst>
          </p:cNvPr>
          <p:cNvSpPr txBox="1"/>
          <p:nvPr/>
        </p:nvSpPr>
        <p:spPr>
          <a:xfrm>
            <a:off x="7421635" y="2973999"/>
            <a:ext cx="2375065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algn="l">
              <a:lnSpc>
                <a:spcPts val="1800"/>
              </a:lnSpc>
            </a:pP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4 559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déclarations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d’intérêts et de patrimoine publiées </a:t>
            </a:r>
            <a:b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2021</a:t>
            </a:r>
          </a:p>
          <a:p>
            <a:pPr algn="l">
              <a:lnSpc>
                <a:spcPts val="1800"/>
              </a:lnSpc>
            </a:pPr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2 800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 inscrites sur le répertoire des représentants d’intérêts </a:t>
            </a:r>
          </a:p>
          <a:p>
            <a:pPr algn="l">
              <a:lnSpc>
                <a:spcPts val="1800"/>
              </a:lnSpc>
            </a:pPr>
            <a:endParaRPr lang="fr-FR" sz="1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</a:t>
            </a:r>
            <a:r>
              <a:rPr lang="fr-FR" sz="2400" b="1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68 000 </a:t>
            </a:r>
            <a:r>
              <a:rPr lang="fr-FR" sz="1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activités de représentation d’intérêts déclarées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4" b="73333"/>
          <a:stretch/>
        </p:blipFill>
        <p:spPr>
          <a:xfrm>
            <a:off x="0" y="0"/>
            <a:ext cx="2052918" cy="13716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5541812-182F-47BD-8938-ED6CB8B7B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Chiffres clés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1076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D1C524-5E7F-4B18-A613-8224C2587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1218" y="2403709"/>
            <a:ext cx="4981964" cy="7470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805" y="2952510"/>
            <a:ext cx="6001008" cy="3509250"/>
          </a:xfrm>
        </p:spPr>
        <p:txBody>
          <a:bodyPr/>
          <a:lstStyle/>
          <a:p>
            <a:r>
              <a:rPr lang="fr-FR" sz="5400" dirty="0"/>
              <a:t>La révision des lignes directrices</a:t>
            </a:r>
          </a:p>
        </p:txBody>
      </p:sp>
    </p:spTree>
    <p:extLst>
      <p:ext uri="{BB962C8B-B14F-4D97-AF65-F5344CB8AC3E}">
        <p14:creationId xmlns:p14="http://schemas.microsoft.com/office/powerpoint/2010/main" val="6080611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4F9854-A166-48DA-87C5-6420A373ADC2}"/>
              </a:ext>
            </a:extLst>
          </p:cNvPr>
          <p:cNvSpPr/>
          <p:nvPr/>
        </p:nvSpPr>
        <p:spPr>
          <a:xfrm>
            <a:off x="0" y="1364862"/>
            <a:ext cx="10691813" cy="5671498"/>
          </a:xfrm>
          <a:prstGeom prst="rect">
            <a:avLst/>
          </a:prstGeom>
          <a:gradFill>
            <a:gsLst>
              <a:gs pos="0">
                <a:srgbClr val="9DE6D1">
                  <a:alpha val="61000"/>
                </a:srgbClr>
              </a:gs>
              <a:gs pos="54000">
                <a:srgbClr val="E8F8F2"/>
              </a:gs>
              <a:gs pos="97000">
                <a:schemeClr val="bg1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33" b="72404"/>
          <a:stretch/>
        </p:blipFill>
        <p:spPr>
          <a:xfrm>
            <a:off x="0" y="0"/>
            <a:ext cx="2087418" cy="1419402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122AF6-590B-4CB1-89E3-6B3037BD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7418" y="425098"/>
            <a:ext cx="8311996" cy="969269"/>
          </a:xfrm>
        </p:spPr>
        <p:txBody>
          <a:bodyPr/>
          <a:lstStyle/>
          <a:p>
            <a:r>
              <a:rPr lang="fr-FR" dirty="0"/>
              <a:t>Sommaire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5F4884-FED9-4E44-B8DF-65A73602A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6240" cy="1396105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62F361F-68CA-4872-B7B8-78B4D05FFCBB}"/>
              </a:ext>
            </a:extLst>
          </p:cNvPr>
          <p:cNvGraphicFramePr>
            <a:graphicFrameLocks noGrp="1"/>
          </p:cNvGraphicFramePr>
          <p:nvPr/>
        </p:nvGraphicFramePr>
        <p:xfrm>
          <a:off x="5438775" y="2674144"/>
          <a:ext cx="755968" cy="365760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16528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4226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FDD0555-E787-4F17-B4DC-FC89A74099AE}"/>
              </a:ext>
            </a:extLst>
          </p:cNvPr>
          <p:cNvSpPr txBox="1"/>
          <p:nvPr/>
        </p:nvSpPr>
        <p:spPr>
          <a:xfrm>
            <a:off x="547137" y="1854272"/>
            <a:ext cx="9852277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 anchorCtr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prise en compte de l’extension du répertoire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modifications liées aux catégories de représentants d’intérêts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modifications et précisions liées à la définition </a:t>
            </a:r>
            <a:b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d’une action de représentation d’intérêts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modifications et précisions liées aux modalités </a:t>
            </a:r>
            <a:b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déclaration</a:t>
            </a:r>
          </a:p>
          <a:p>
            <a:pPr algn="l"/>
            <a:endParaRPr lang="fr-FR" sz="2800" dirty="0">
              <a:solidFill>
                <a:srgbClr val="2944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2944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Entrée en vigueur et contrôles</a:t>
            </a:r>
          </a:p>
        </p:txBody>
      </p:sp>
    </p:spTree>
    <p:extLst>
      <p:ext uri="{BB962C8B-B14F-4D97-AF65-F5344CB8AC3E}">
        <p14:creationId xmlns:p14="http://schemas.microsoft.com/office/powerpoint/2010/main" val="31180141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B00AE4-8E70-4936-A1DC-8E1434D68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9064" y="2952510"/>
            <a:ext cx="6523156" cy="3509250"/>
          </a:xfrm>
        </p:spPr>
        <p:txBody>
          <a:bodyPr/>
          <a:lstStyle/>
          <a:p>
            <a:r>
              <a:rPr lang="fr-FR" sz="5400" dirty="0"/>
              <a:t>La prise en compte de l’extension </a:t>
            </a:r>
            <a:br>
              <a:rPr lang="fr-FR" sz="5400" dirty="0"/>
            </a:br>
            <a:r>
              <a:rPr lang="fr-FR" sz="5400" dirty="0"/>
              <a:t>du répertoire</a:t>
            </a:r>
          </a:p>
        </p:txBody>
      </p:sp>
    </p:spTree>
    <p:extLst>
      <p:ext uri="{BB962C8B-B14F-4D97-AF65-F5344CB8AC3E}">
        <p14:creationId xmlns:p14="http://schemas.microsoft.com/office/powerpoint/2010/main" val="21569007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anchorCtr="0">
        <a:spAutoFit/>
      </a:bodyPr>
      <a:lstStyle>
        <a:defPPr algn="l">
          <a:defRPr sz="1800" b="1" dirty="0">
            <a:solidFill>
              <a:srgbClr val="02C18C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9f515c-7464-4ddd-9cc4-95ff74bd6cfe">XSXSSA54FZXC-4587250-2112621</_dlc_DocId>
    <_dlc_DocIdUrl xmlns="9a9f515c-7464-4ddd-9cc4-95ff74bd6cfe">
      <Url>https://medefnational.sharepoint.com/sites/MEDEF-Commun/_layouts/15/DocIdRedir.aspx?ID=XSXSSA54FZXC-4587250-2112621</Url>
      <Description>XSXSSA54FZXC-4587250-2112621</Description>
    </_dlc_DocIdUrl>
    <lcf76f155ced4ddcb4097134ff3c332f xmlns="b36c2a49-1196-43e0-b46f-fa0ad7cc0483">
      <Terms xmlns="http://schemas.microsoft.com/office/infopath/2007/PartnerControls"/>
    </lcf76f155ced4ddcb4097134ff3c332f>
    <TaxCatchAll xmlns="9a9f515c-7464-4ddd-9cc4-95ff74bd6c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545A6A02C7C4D8326DCF2F009DAC8" ma:contentTypeVersion="1693" ma:contentTypeDescription="Crée un document." ma:contentTypeScope="" ma:versionID="69a368bfc69607f5fa53d984de7baaff">
  <xsd:schema xmlns:xsd="http://www.w3.org/2001/XMLSchema" xmlns:xs="http://www.w3.org/2001/XMLSchema" xmlns:p="http://schemas.microsoft.com/office/2006/metadata/properties" xmlns:ns2="9a9f515c-7464-4ddd-9cc4-95ff74bd6cfe" xmlns:ns3="b36c2a49-1196-43e0-b46f-fa0ad7cc0483" targetNamespace="http://schemas.microsoft.com/office/2006/metadata/properties" ma:root="true" ma:fieldsID="1fb6a40e59e324725d26862136342304" ns2:_="" ns3:_="">
    <xsd:import namespace="9a9f515c-7464-4ddd-9cc4-95ff74bd6cfe"/>
    <xsd:import namespace="b36c2a49-1196-43e0-b46f-fa0ad7cc04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515c-7464-4ddd-9cc4-95ff74bd6c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30044d6-6d27-4eb3-8047-35ecbd8a0d0b}" ma:internalName="TaxCatchAll" ma:showField="CatchAllData" ma:web="9a9f515c-7464-4ddd-9cc4-95ff74bd6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c2a49-1196-43e0-b46f-fa0ad7cc0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56393384-626c-4851-ab33-1a92ab3d8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1D9264-140B-4FC4-BA78-64460FA4FE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DF5CB-5F96-4AC5-8424-E7774907A122}">
  <ds:schemaRefs>
    <ds:schemaRef ds:uri="http://schemas.microsoft.com/office/2006/metadata/properties"/>
    <ds:schemaRef ds:uri="http://schemas.microsoft.com/office/infopath/2007/PartnerControls"/>
    <ds:schemaRef ds:uri="9a9f515c-7464-4ddd-9cc4-95ff74bd6cfe"/>
    <ds:schemaRef ds:uri="b36c2a49-1196-43e0-b46f-fa0ad7cc0483"/>
  </ds:schemaRefs>
</ds:datastoreItem>
</file>

<file path=customXml/itemProps3.xml><?xml version="1.0" encoding="utf-8"?>
<ds:datastoreItem xmlns:ds="http://schemas.openxmlformats.org/officeDocument/2006/customXml" ds:itemID="{713810EA-6080-4963-B7A5-E5A806AA6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f515c-7464-4ddd-9cc4-95ff74bd6cfe"/>
    <ds:schemaRef ds:uri="b36c2a49-1196-43e0-b46f-fa0ad7cc0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79FA29-063E-44B6-9AC8-EAF65F6372A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23141</TotalTime>
  <Words>2293</Words>
  <Application>Microsoft Office PowerPoint</Application>
  <PresentationFormat>Personnalisé</PresentationFormat>
  <Paragraphs>324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Calibri</vt:lpstr>
      <vt:lpstr>Gill Sans</vt:lpstr>
      <vt:lpstr>Lucida Grande</vt:lpstr>
      <vt:lpstr>Wingdings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JEAN-ALPHONSE Mégane</dc:creator>
  <cp:lastModifiedBy>FRITZ Tiphaine</cp:lastModifiedBy>
  <cp:revision>787</cp:revision>
  <cp:lastPrinted>2020-10-19T15:16:10Z</cp:lastPrinted>
  <dcterms:modified xsi:type="dcterms:W3CDTF">2023-12-18T15:25:45Z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0x01010029C545A6A02C7C4D8326DCF2F009DAC8</vt:lpwstr>
  </property>
  <property fmtid="{D5CDD505-2E9C-101B-9397-08002B2CF9AE}" pid="3" name="_dlc_DocIdItemGuid">
    <vt:lpwstr>b197ca7a-21a1-4187-b996-422ddf8033c7</vt:lpwstr>
  </property>
</Properties>
</file>